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61" r:id="rId3"/>
    <p:sldId id="274" r:id="rId4"/>
    <p:sldId id="266" r:id="rId5"/>
    <p:sldId id="265" r:id="rId6"/>
    <p:sldId id="267" r:id="rId7"/>
    <p:sldId id="271" r:id="rId8"/>
    <p:sldId id="277" r:id="rId9"/>
    <p:sldId id="279" r:id="rId10"/>
    <p:sldId id="272" r:id="rId11"/>
    <p:sldId id="269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44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44.svg"/><Relationship Id="rId4" Type="http://schemas.openxmlformats.org/officeDocument/2006/relationships/image" Target="../media/image39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FF84A-8C9C-4EF4-9B2E-303956DEC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851737-328D-4309-A864-374BB5C622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 aim of this thesis is to develop and or implement an </a:t>
          </a:r>
          <a:r>
            <a:rPr lang="en-GB" b="1"/>
            <a:t>Object Detection</a:t>
          </a:r>
          <a:r>
            <a:rPr lang="en-GB"/>
            <a:t> and</a:t>
          </a:r>
          <a:r>
            <a:rPr lang="en-GB" b="1"/>
            <a:t> Tracking </a:t>
          </a:r>
          <a:r>
            <a:rPr lang="en-GB"/>
            <a:t>architecture</a:t>
          </a:r>
          <a:r>
            <a:rPr lang="en-GB" b="1"/>
            <a:t> </a:t>
          </a:r>
          <a:r>
            <a:rPr lang="en-GB"/>
            <a:t>for 4D RADAR, for enhanced Autonomous vehicle perception. </a:t>
          </a:r>
          <a:endParaRPr lang="en-US"/>
        </a:p>
      </dgm:t>
    </dgm:pt>
    <dgm:pt modelId="{363C354E-0C6B-4AEE-BAD5-B9E72C53D053}" type="parTrans" cxnId="{22CAE7E0-C74D-49CF-AC1B-57ABC307F6EF}">
      <dgm:prSet/>
      <dgm:spPr/>
      <dgm:t>
        <a:bodyPr/>
        <a:lstStyle/>
        <a:p>
          <a:endParaRPr lang="en-US"/>
        </a:p>
      </dgm:t>
    </dgm:pt>
    <dgm:pt modelId="{8DD1335D-162C-4F74-85EB-E3F96AAE5DB7}" type="sibTrans" cxnId="{22CAE7E0-C74D-49CF-AC1B-57ABC307F6EF}">
      <dgm:prSet/>
      <dgm:spPr/>
      <dgm:t>
        <a:bodyPr/>
        <a:lstStyle/>
        <a:p>
          <a:endParaRPr lang="en-US"/>
        </a:p>
      </dgm:t>
    </dgm:pt>
    <dgm:pt modelId="{F7C1AD66-0594-42B3-AF51-D71E542AD6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UI for visualizing the detections during model evaluation.</a:t>
          </a:r>
          <a:endParaRPr lang="en-US"/>
        </a:p>
      </dgm:t>
    </dgm:pt>
    <dgm:pt modelId="{D3810CE1-08D7-4B17-848D-246759C6A0DD}" type="parTrans" cxnId="{15F72220-F692-422C-B89B-8C0255C11A6F}">
      <dgm:prSet/>
      <dgm:spPr/>
      <dgm:t>
        <a:bodyPr/>
        <a:lstStyle/>
        <a:p>
          <a:endParaRPr lang="en-US"/>
        </a:p>
      </dgm:t>
    </dgm:pt>
    <dgm:pt modelId="{DD8ED1E7-1E63-42F6-A8EF-7C51FB5F67AA}" type="sibTrans" cxnId="{15F72220-F692-422C-B89B-8C0255C11A6F}">
      <dgm:prSet/>
      <dgm:spPr/>
      <dgm:t>
        <a:bodyPr/>
        <a:lstStyle/>
        <a:p>
          <a:endParaRPr lang="en-US"/>
        </a:p>
      </dgm:t>
    </dgm:pt>
    <dgm:pt modelId="{B68DFD49-A14C-416A-8940-0EF7AB4071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Preform experiments on various model configurations.</a:t>
          </a:r>
          <a:endParaRPr lang="en-US"/>
        </a:p>
      </dgm:t>
    </dgm:pt>
    <dgm:pt modelId="{49D0A2EA-3270-4243-8165-174B00ABB217}" type="parTrans" cxnId="{3396E66F-2B46-4795-982A-DA3ECC296A73}">
      <dgm:prSet/>
      <dgm:spPr/>
      <dgm:t>
        <a:bodyPr/>
        <a:lstStyle/>
        <a:p>
          <a:endParaRPr lang="en-US"/>
        </a:p>
      </dgm:t>
    </dgm:pt>
    <dgm:pt modelId="{3B7B7398-27CE-4FB7-9E30-CC1267A03A4A}" type="sibTrans" cxnId="{3396E66F-2B46-4795-982A-DA3ECC296A73}">
      <dgm:prSet/>
      <dgm:spPr/>
      <dgm:t>
        <a:bodyPr/>
        <a:lstStyle/>
        <a:p>
          <a:endParaRPr lang="en-US"/>
        </a:p>
      </dgm:t>
    </dgm:pt>
    <dgm:pt modelId="{F777BB06-FE7F-4A44-8645-D0E04F1C6A9E}" type="pres">
      <dgm:prSet presAssocID="{DE9FF84A-8C9C-4EF4-9B2E-303956DEC35A}" presName="root" presStyleCnt="0">
        <dgm:presLayoutVars>
          <dgm:dir/>
          <dgm:resizeHandles val="exact"/>
        </dgm:presLayoutVars>
      </dgm:prSet>
      <dgm:spPr/>
    </dgm:pt>
    <dgm:pt modelId="{54FD41D0-2ADC-4E37-8C45-7DE85333BE4D}" type="pres">
      <dgm:prSet presAssocID="{2F851737-328D-4309-A864-374BB5C6222B}" presName="compNode" presStyleCnt="0"/>
      <dgm:spPr/>
    </dgm:pt>
    <dgm:pt modelId="{2615C5BF-C129-4567-B14B-80C9E3459D67}" type="pres">
      <dgm:prSet presAssocID="{2F851737-328D-4309-A864-374BB5C6222B}" presName="bgRect" presStyleLbl="bgShp" presStyleIdx="0" presStyleCnt="3"/>
      <dgm:spPr/>
    </dgm:pt>
    <dgm:pt modelId="{3FB534EE-AC1C-482B-9F4C-F2DB0E598E4C}" type="pres">
      <dgm:prSet presAssocID="{2F851737-328D-4309-A864-374BB5C62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164A5B5-BD7E-40C5-8044-86CA7DC3BA11}" type="pres">
      <dgm:prSet presAssocID="{2F851737-328D-4309-A864-374BB5C6222B}" presName="spaceRect" presStyleCnt="0"/>
      <dgm:spPr/>
    </dgm:pt>
    <dgm:pt modelId="{E3C7BAA7-E735-4A24-BD59-0C13D5C82727}" type="pres">
      <dgm:prSet presAssocID="{2F851737-328D-4309-A864-374BB5C6222B}" presName="parTx" presStyleLbl="revTx" presStyleIdx="0" presStyleCnt="3">
        <dgm:presLayoutVars>
          <dgm:chMax val="0"/>
          <dgm:chPref val="0"/>
        </dgm:presLayoutVars>
      </dgm:prSet>
      <dgm:spPr/>
    </dgm:pt>
    <dgm:pt modelId="{9548B3B7-B398-4788-9585-04F594F07DD3}" type="pres">
      <dgm:prSet presAssocID="{8DD1335D-162C-4F74-85EB-E3F96AAE5DB7}" presName="sibTrans" presStyleCnt="0"/>
      <dgm:spPr/>
    </dgm:pt>
    <dgm:pt modelId="{9E89B2D4-D625-4517-9AFA-4F0F4380E973}" type="pres">
      <dgm:prSet presAssocID="{F7C1AD66-0594-42B3-AF51-D71E542AD672}" presName="compNode" presStyleCnt="0"/>
      <dgm:spPr/>
    </dgm:pt>
    <dgm:pt modelId="{2C70C9BE-7E2B-4C37-9E8B-C3923B970C83}" type="pres">
      <dgm:prSet presAssocID="{F7C1AD66-0594-42B3-AF51-D71E542AD672}" presName="bgRect" presStyleLbl="bgShp" presStyleIdx="1" presStyleCnt="3"/>
      <dgm:spPr/>
    </dgm:pt>
    <dgm:pt modelId="{FDF13212-65FB-4896-8718-D257FBF134D1}" type="pres">
      <dgm:prSet presAssocID="{F7C1AD66-0594-42B3-AF51-D71E542AD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EB0732-82A6-4E82-A14D-6F719CE2BED6}" type="pres">
      <dgm:prSet presAssocID="{F7C1AD66-0594-42B3-AF51-D71E542AD672}" presName="spaceRect" presStyleCnt="0"/>
      <dgm:spPr/>
    </dgm:pt>
    <dgm:pt modelId="{BA377377-415E-4FA8-BC2A-B30F445864B0}" type="pres">
      <dgm:prSet presAssocID="{F7C1AD66-0594-42B3-AF51-D71E542AD672}" presName="parTx" presStyleLbl="revTx" presStyleIdx="1" presStyleCnt="3">
        <dgm:presLayoutVars>
          <dgm:chMax val="0"/>
          <dgm:chPref val="0"/>
        </dgm:presLayoutVars>
      </dgm:prSet>
      <dgm:spPr/>
    </dgm:pt>
    <dgm:pt modelId="{933D3C71-C3E0-4970-9327-C0A462B3A7A2}" type="pres">
      <dgm:prSet presAssocID="{DD8ED1E7-1E63-42F6-A8EF-7C51FB5F67AA}" presName="sibTrans" presStyleCnt="0"/>
      <dgm:spPr/>
    </dgm:pt>
    <dgm:pt modelId="{22A37C05-5265-4189-881D-6B1340979C4F}" type="pres">
      <dgm:prSet presAssocID="{B68DFD49-A14C-416A-8940-0EF7AB4071ED}" presName="compNode" presStyleCnt="0"/>
      <dgm:spPr/>
    </dgm:pt>
    <dgm:pt modelId="{AC2970F7-F6BF-4FCF-8F0C-C03F698039B5}" type="pres">
      <dgm:prSet presAssocID="{B68DFD49-A14C-416A-8940-0EF7AB4071ED}" presName="bgRect" presStyleLbl="bgShp" presStyleIdx="2" presStyleCnt="3"/>
      <dgm:spPr/>
    </dgm:pt>
    <dgm:pt modelId="{58010E08-7884-4B37-BDA9-A5703F3C9849}" type="pres">
      <dgm:prSet presAssocID="{B68DFD49-A14C-416A-8940-0EF7AB4071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81BDBE3-656F-48EC-9225-0977214FA516}" type="pres">
      <dgm:prSet presAssocID="{B68DFD49-A14C-416A-8940-0EF7AB4071ED}" presName="spaceRect" presStyleCnt="0"/>
      <dgm:spPr/>
    </dgm:pt>
    <dgm:pt modelId="{80E56383-4409-40CF-87A9-E6D3B94FF20C}" type="pres">
      <dgm:prSet presAssocID="{B68DFD49-A14C-416A-8940-0EF7AB4071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9CEB18-F796-417F-9F98-A0B56ECA6849}" type="presOf" srcId="{B68DFD49-A14C-416A-8940-0EF7AB4071ED}" destId="{80E56383-4409-40CF-87A9-E6D3B94FF20C}" srcOrd="0" destOrd="0" presId="urn:microsoft.com/office/officeart/2018/2/layout/IconVerticalSolidList"/>
    <dgm:cxn modelId="{15F72220-F692-422C-B89B-8C0255C11A6F}" srcId="{DE9FF84A-8C9C-4EF4-9B2E-303956DEC35A}" destId="{F7C1AD66-0594-42B3-AF51-D71E542AD672}" srcOrd="1" destOrd="0" parTransId="{D3810CE1-08D7-4B17-848D-246759C6A0DD}" sibTransId="{DD8ED1E7-1E63-42F6-A8EF-7C51FB5F67AA}"/>
    <dgm:cxn modelId="{1E0B8429-107D-44B7-8D01-8BB6581A1925}" type="presOf" srcId="{2F851737-328D-4309-A864-374BB5C6222B}" destId="{E3C7BAA7-E735-4A24-BD59-0C13D5C82727}" srcOrd="0" destOrd="0" presId="urn:microsoft.com/office/officeart/2018/2/layout/IconVerticalSolidList"/>
    <dgm:cxn modelId="{3396E66F-2B46-4795-982A-DA3ECC296A73}" srcId="{DE9FF84A-8C9C-4EF4-9B2E-303956DEC35A}" destId="{B68DFD49-A14C-416A-8940-0EF7AB4071ED}" srcOrd="2" destOrd="0" parTransId="{49D0A2EA-3270-4243-8165-174B00ABB217}" sibTransId="{3B7B7398-27CE-4FB7-9E30-CC1267A03A4A}"/>
    <dgm:cxn modelId="{3A232295-B4E5-4166-B0BD-A5398172C84A}" type="presOf" srcId="{DE9FF84A-8C9C-4EF4-9B2E-303956DEC35A}" destId="{F777BB06-FE7F-4A44-8645-D0E04F1C6A9E}" srcOrd="0" destOrd="0" presId="urn:microsoft.com/office/officeart/2018/2/layout/IconVerticalSolidList"/>
    <dgm:cxn modelId="{22CAE7E0-C74D-49CF-AC1B-57ABC307F6EF}" srcId="{DE9FF84A-8C9C-4EF4-9B2E-303956DEC35A}" destId="{2F851737-328D-4309-A864-374BB5C6222B}" srcOrd="0" destOrd="0" parTransId="{363C354E-0C6B-4AEE-BAD5-B9E72C53D053}" sibTransId="{8DD1335D-162C-4F74-85EB-E3F96AAE5DB7}"/>
    <dgm:cxn modelId="{C45C4BEB-557D-4BF6-A891-348F9B8EA5EA}" type="presOf" srcId="{F7C1AD66-0594-42B3-AF51-D71E542AD672}" destId="{BA377377-415E-4FA8-BC2A-B30F445864B0}" srcOrd="0" destOrd="0" presId="urn:microsoft.com/office/officeart/2018/2/layout/IconVerticalSolidList"/>
    <dgm:cxn modelId="{EA5F6978-DA8F-4505-BF6C-427C37E27100}" type="presParOf" srcId="{F777BB06-FE7F-4A44-8645-D0E04F1C6A9E}" destId="{54FD41D0-2ADC-4E37-8C45-7DE85333BE4D}" srcOrd="0" destOrd="0" presId="urn:microsoft.com/office/officeart/2018/2/layout/IconVerticalSolidList"/>
    <dgm:cxn modelId="{208C58D3-17BF-4E65-AFCA-DA2DB6117138}" type="presParOf" srcId="{54FD41D0-2ADC-4E37-8C45-7DE85333BE4D}" destId="{2615C5BF-C129-4567-B14B-80C9E3459D67}" srcOrd="0" destOrd="0" presId="urn:microsoft.com/office/officeart/2018/2/layout/IconVerticalSolidList"/>
    <dgm:cxn modelId="{46F941C8-5F38-43CC-A024-83B5B8DC3103}" type="presParOf" srcId="{54FD41D0-2ADC-4E37-8C45-7DE85333BE4D}" destId="{3FB534EE-AC1C-482B-9F4C-F2DB0E598E4C}" srcOrd="1" destOrd="0" presId="urn:microsoft.com/office/officeart/2018/2/layout/IconVerticalSolidList"/>
    <dgm:cxn modelId="{1162091C-8B86-4735-AA2C-3C321587F773}" type="presParOf" srcId="{54FD41D0-2ADC-4E37-8C45-7DE85333BE4D}" destId="{A164A5B5-BD7E-40C5-8044-86CA7DC3BA11}" srcOrd="2" destOrd="0" presId="urn:microsoft.com/office/officeart/2018/2/layout/IconVerticalSolidList"/>
    <dgm:cxn modelId="{B3EAF900-7854-45C6-B096-6B49749F0C01}" type="presParOf" srcId="{54FD41D0-2ADC-4E37-8C45-7DE85333BE4D}" destId="{E3C7BAA7-E735-4A24-BD59-0C13D5C82727}" srcOrd="3" destOrd="0" presId="urn:microsoft.com/office/officeart/2018/2/layout/IconVerticalSolidList"/>
    <dgm:cxn modelId="{BA956301-99B7-4BD0-8DCF-FD5CED119483}" type="presParOf" srcId="{F777BB06-FE7F-4A44-8645-D0E04F1C6A9E}" destId="{9548B3B7-B398-4788-9585-04F594F07DD3}" srcOrd="1" destOrd="0" presId="urn:microsoft.com/office/officeart/2018/2/layout/IconVerticalSolidList"/>
    <dgm:cxn modelId="{DDDEEDF2-CEE9-4C88-BC0C-90141F28A28E}" type="presParOf" srcId="{F777BB06-FE7F-4A44-8645-D0E04F1C6A9E}" destId="{9E89B2D4-D625-4517-9AFA-4F0F4380E973}" srcOrd="2" destOrd="0" presId="urn:microsoft.com/office/officeart/2018/2/layout/IconVerticalSolidList"/>
    <dgm:cxn modelId="{BA097C66-8606-4975-9D25-A80A4EBF69F1}" type="presParOf" srcId="{9E89B2D4-D625-4517-9AFA-4F0F4380E973}" destId="{2C70C9BE-7E2B-4C37-9E8B-C3923B970C83}" srcOrd="0" destOrd="0" presId="urn:microsoft.com/office/officeart/2018/2/layout/IconVerticalSolidList"/>
    <dgm:cxn modelId="{0B30369E-601F-447B-987D-5C1E114ADE35}" type="presParOf" srcId="{9E89B2D4-D625-4517-9AFA-4F0F4380E973}" destId="{FDF13212-65FB-4896-8718-D257FBF134D1}" srcOrd="1" destOrd="0" presId="urn:microsoft.com/office/officeart/2018/2/layout/IconVerticalSolidList"/>
    <dgm:cxn modelId="{F03A5AB9-B8C3-4592-A02B-D93B5B6DC77C}" type="presParOf" srcId="{9E89B2D4-D625-4517-9AFA-4F0F4380E973}" destId="{8BEB0732-82A6-4E82-A14D-6F719CE2BED6}" srcOrd="2" destOrd="0" presId="urn:microsoft.com/office/officeart/2018/2/layout/IconVerticalSolidList"/>
    <dgm:cxn modelId="{046BDFE2-A554-4BEF-A0B3-4AB119B5553D}" type="presParOf" srcId="{9E89B2D4-D625-4517-9AFA-4F0F4380E973}" destId="{BA377377-415E-4FA8-BC2A-B30F445864B0}" srcOrd="3" destOrd="0" presId="urn:microsoft.com/office/officeart/2018/2/layout/IconVerticalSolidList"/>
    <dgm:cxn modelId="{6149DC42-0DD9-4108-B65D-892AF811E9F6}" type="presParOf" srcId="{F777BB06-FE7F-4A44-8645-D0E04F1C6A9E}" destId="{933D3C71-C3E0-4970-9327-C0A462B3A7A2}" srcOrd="3" destOrd="0" presId="urn:microsoft.com/office/officeart/2018/2/layout/IconVerticalSolidList"/>
    <dgm:cxn modelId="{ED669537-0E4B-449D-A1E0-29126EB4E9FA}" type="presParOf" srcId="{F777BB06-FE7F-4A44-8645-D0E04F1C6A9E}" destId="{22A37C05-5265-4189-881D-6B1340979C4F}" srcOrd="4" destOrd="0" presId="urn:microsoft.com/office/officeart/2018/2/layout/IconVerticalSolidList"/>
    <dgm:cxn modelId="{82D9CD9C-67DF-4F53-AAF4-49C7D96EE448}" type="presParOf" srcId="{22A37C05-5265-4189-881D-6B1340979C4F}" destId="{AC2970F7-F6BF-4FCF-8F0C-C03F698039B5}" srcOrd="0" destOrd="0" presId="urn:microsoft.com/office/officeart/2018/2/layout/IconVerticalSolidList"/>
    <dgm:cxn modelId="{7C1B63AF-40DA-4E97-A8AF-94CC2F6F809C}" type="presParOf" srcId="{22A37C05-5265-4189-881D-6B1340979C4F}" destId="{58010E08-7884-4B37-BDA9-A5703F3C9849}" srcOrd="1" destOrd="0" presId="urn:microsoft.com/office/officeart/2018/2/layout/IconVerticalSolidList"/>
    <dgm:cxn modelId="{A054D71D-8964-478B-995A-F7364999E27E}" type="presParOf" srcId="{22A37C05-5265-4189-881D-6B1340979C4F}" destId="{D81BDBE3-656F-48EC-9225-0977214FA516}" srcOrd="2" destOrd="0" presId="urn:microsoft.com/office/officeart/2018/2/layout/IconVerticalSolidList"/>
    <dgm:cxn modelId="{41B9D336-7207-4BC2-81D6-F6F2FA2F28C6}" type="presParOf" srcId="{22A37C05-5265-4189-881D-6B1340979C4F}" destId="{80E56383-4409-40CF-87A9-E6D3B94FF2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FF84A-8C9C-4EF4-9B2E-303956DEC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851737-328D-4309-A864-374BB5C6222B}">
      <dgm:prSet/>
      <dgm:spPr/>
      <dgm:t>
        <a:bodyPr/>
        <a:lstStyle/>
        <a:p>
          <a:pPr algn="l">
            <a:lnSpc>
              <a:spcPct val="100000"/>
            </a:lnSpc>
          </a:pPr>
          <a:endParaRPr lang="en-GB" dirty="0"/>
        </a:p>
        <a:p>
          <a:pPr algn="l">
            <a:lnSpc>
              <a:spcPct val="100000"/>
            </a:lnSpc>
          </a:pPr>
          <a:r>
            <a:rPr lang="en-GB" dirty="0"/>
            <a:t>To learn how to use and understand the 4D RADAR point cloud data structure. </a:t>
          </a:r>
        </a:p>
        <a:p>
          <a:pPr algn="l">
            <a:lnSpc>
              <a:spcPct val="100000"/>
            </a:lnSpc>
          </a:pPr>
          <a:endParaRPr lang="en-US" dirty="0"/>
        </a:p>
      </dgm:t>
    </dgm:pt>
    <dgm:pt modelId="{363C354E-0C6B-4AEE-BAD5-B9E72C53D053}" type="parTrans" cxnId="{22CAE7E0-C74D-49CF-AC1B-57ABC307F6EF}">
      <dgm:prSet/>
      <dgm:spPr/>
      <dgm:t>
        <a:bodyPr/>
        <a:lstStyle/>
        <a:p>
          <a:endParaRPr lang="en-US"/>
        </a:p>
      </dgm:t>
    </dgm:pt>
    <dgm:pt modelId="{8DD1335D-162C-4F74-85EB-E3F96AAE5DB7}" type="sibTrans" cxnId="{22CAE7E0-C74D-49CF-AC1B-57ABC307F6EF}">
      <dgm:prSet/>
      <dgm:spPr/>
      <dgm:t>
        <a:bodyPr/>
        <a:lstStyle/>
        <a:p>
          <a:endParaRPr lang="en-US"/>
        </a:p>
      </dgm:t>
    </dgm:pt>
    <dgm:pt modelId="{F7C1AD66-0594-42B3-AF51-D71E542AD672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  <a:p>
          <a:pPr>
            <a:lnSpc>
              <a:spcPct val="100000"/>
            </a:lnSpc>
          </a:pPr>
          <a:r>
            <a:rPr lang="en-GB" dirty="0"/>
            <a:t>Break the barrier to entry, with a plug and play solution improving accessibility.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D3810CE1-08D7-4B17-848D-246759C6A0DD}" type="parTrans" cxnId="{15F72220-F692-422C-B89B-8C0255C11A6F}">
      <dgm:prSet/>
      <dgm:spPr/>
      <dgm:t>
        <a:bodyPr/>
        <a:lstStyle/>
        <a:p>
          <a:endParaRPr lang="en-US"/>
        </a:p>
      </dgm:t>
    </dgm:pt>
    <dgm:pt modelId="{DD8ED1E7-1E63-42F6-A8EF-7C51FB5F67AA}" type="sibTrans" cxnId="{15F72220-F692-422C-B89B-8C0255C11A6F}">
      <dgm:prSet/>
      <dgm:spPr/>
      <dgm:t>
        <a:bodyPr/>
        <a:lstStyle/>
        <a:p>
          <a:endParaRPr lang="en-US"/>
        </a:p>
      </dgm:t>
    </dgm:pt>
    <dgm:pt modelId="{B68DFD49-A14C-416A-8940-0EF7AB4071ED}">
      <dgm:prSet/>
      <dgm:spPr/>
      <dgm:t>
        <a:bodyPr/>
        <a:lstStyle/>
        <a:p>
          <a:pPr>
            <a:lnSpc>
              <a:spcPct val="100000"/>
            </a:lnSpc>
          </a:pPr>
          <a:endParaRPr lang="en-GB" dirty="0"/>
        </a:p>
        <a:p>
          <a:pPr>
            <a:lnSpc>
              <a:spcPct val="100000"/>
            </a:lnSpc>
          </a:pPr>
          <a:r>
            <a:rPr lang="en-GB" dirty="0"/>
            <a:t>Contribute to RaTrack with improvements.</a:t>
          </a:r>
        </a:p>
        <a:p>
          <a:pPr>
            <a:lnSpc>
              <a:spcPct val="100000"/>
            </a:lnSpc>
          </a:pPr>
          <a:endParaRPr lang="en-US" dirty="0"/>
        </a:p>
      </dgm:t>
    </dgm:pt>
    <dgm:pt modelId="{49D0A2EA-3270-4243-8165-174B00ABB217}" type="parTrans" cxnId="{3396E66F-2B46-4795-982A-DA3ECC296A73}">
      <dgm:prSet/>
      <dgm:spPr/>
      <dgm:t>
        <a:bodyPr/>
        <a:lstStyle/>
        <a:p>
          <a:endParaRPr lang="en-US"/>
        </a:p>
      </dgm:t>
    </dgm:pt>
    <dgm:pt modelId="{3B7B7398-27CE-4FB7-9E30-CC1267A03A4A}" type="sibTrans" cxnId="{3396E66F-2B46-4795-982A-DA3ECC296A73}">
      <dgm:prSet/>
      <dgm:spPr/>
      <dgm:t>
        <a:bodyPr/>
        <a:lstStyle/>
        <a:p>
          <a:endParaRPr lang="en-US"/>
        </a:p>
      </dgm:t>
    </dgm:pt>
    <dgm:pt modelId="{F777BB06-FE7F-4A44-8645-D0E04F1C6A9E}" type="pres">
      <dgm:prSet presAssocID="{DE9FF84A-8C9C-4EF4-9B2E-303956DEC35A}" presName="root" presStyleCnt="0">
        <dgm:presLayoutVars>
          <dgm:dir/>
          <dgm:resizeHandles val="exact"/>
        </dgm:presLayoutVars>
      </dgm:prSet>
      <dgm:spPr/>
    </dgm:pt>
    <dgm:pt modelId="{54FD41D0-2ADC-4E37-8C45-7DE85333BE4D}" type="pres">
      <dgm:prSet presAssocID="{2F851737-328D-4309-A864-374BB5C6222B}" presName="compNode" presStyleCnt="0"/>
      <dgm:spPr/>
    </dgm:pt>
    <dgm:pt modelId="{2615C5BF-C129-4567-B14B-80C9E3459D67}" type="pres">
      <dgm:prSet presAssocID="{2F851737-328D-4309-A864-374BB5C6222B}" presName="bgRect" presStyleLbl="bgShp" presStyleIdx="0" presStyleCnt="3"/>
      <dgm:spPr/>
    </dgm:pt>
    <dgm:pt modelId="{3FB534EE-AC1C-482B-9F4C-F2DB0E598E4C}" type="pres">
      <dgm:prSet presAssocID="{2F851737-328D-4309-A864-374BB5C62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with solid fill"/>
        </a:ext>
      </dgm:extLst>
    </dgm:pt>
    <dgm:pt modelId="{A164A5B5-BD7E-40C5-8044-86CA7DC3BA11}" type="pres">
      <dgm:prSet presAssocID="{2F851737-328D-4309-A864-374BB5C6222B}" presName="spaceRect" presStyleCnt="0"/>
      <dgm:spPr/>
    </dgm:pt>
    <dgm:pt modelId="{E3C7BAA7-E735-4A24-BD59-0C13D5C82727}" type="pres">
      <dgm:prSet presAssocID="{2F851737-328D-4309-A864-374BB5C6222B}" presName="parTx" presStyleLbl="revTx" presStyleIdx="0" presStyleCnt="3">
        <dgm:presLayoutVars>
          <dgm:chMax val="0"/>
          <dgm:chPref val="0"/>
        </dgm:presLayoutVars>
      </dgm:prSet>
      <dgm:spPr/>
    </dgm:pt>
    <dgm:pt modelId="{9548B3B7-B398-4788-9585-04F594F07DD3}" type="pres">
      <dgm:prSet presAssocID="{8DD1335D-162C-4F74-85EB-E3F96AAE5DB7}" presName="sibTrans" presStyleCnt="0"/>
      <dgm:spPr/>
    </dgm:pt>
    <dgm:pt modelId="{9E89B2D4-D625-4517-9AFA-4F0F4380E973}" type="pres">
      <dgm:prSet presAssocID="{F7C1AD66-0594-42B3-AF51-D71E542AD672}" presName="compNode" presStyleCnt="0"/>
      <dgm:spPr/>
    </dgm:pt>
    <dgm:pt modelId="{2C70C9BE-7E2B-4C37-9E8B-C3923B970C83}" type="pres">
      <dgm:prSet presAssocID="{F7C1AD66-0594-42B3-AF51-D71E542AD672}" presName="bgRect" presStyleLbl="bgShp" presStyleIdx="1" presStyleCnt="3"/>
      <dgm:spPr/>
    </dgm:pt>
    <dgm:pt modelId="{FDF13212-65FB-4896-8718-D257FBF134D1}" type="pres">
      <dgm:prSet presAssocID="{F7C1AD66-0594-42B3-AF51-D71E542AD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 with solid fill"/>
        </a:ext>
      </dgm:extLst>
    </dgm:pt>
    <dgm:pt modelId="{8BEB0732-82A6-4E82-A14D-6F719CE2BED6}" type="pres">
      <dgm:prSet presAssocID="{F7C1AD66-0594-42B3-AF51-D71E542AD672}" presName="spaceRect" presStyleCnt="0"/>
      <dgm:spPr/>
    </dgm:pt>
    <dgm:pt modelId="{BA377377-415E-4FA8-BC2A-B30F445864B0}" type="pres">
      <dgm:prSet presAssocID="{F7C1AD66-0594-42B3-AF51-D71E542AD672}" presName="parTx" presStyleLbl="revTx" presStyleIdx="1" presStyleCnt="3">
        <dgm:presLayoutVars>
          <dgm:chMax val="0"/>
          <dgm:chPref val="0"/>
        </dgm:presLayoutVars>
      </dgm:prSet>
      <dgm:spPr/>
    </dgm:pt>
    <dgm:pt modelId="{933D3C71-C3E0-4970-9327-C0A462B3A7A2}" type="pres">
      <dgm:prSet presAssocID="{DD8ED1E7-1E63-42F6-A8EF-7C51FB5F67AA}" presName="sibTrans" presStyleCnt="0"/>
      <dgm:spPr/>
    </dgm:pt>
    <dgm:pt modelId="{22A37C05-5265-4189-881D-6B1340979C4F}" type="pres">
      <dgm:prSet presAssocID="{B68DFD49-A14C-416A-8940-0EF7AB4071ED}" presName="compNode" presStyleCnt="0"/>
      <dgm:spPr/>
    </dgm:pt>
    <dgm:pt modelId="{AC2970F7-F6BF-4FCF-8F0C-C03F698039B5}" type="pres">
      <dgm:prSet presAssocID="{B68DFD49-A14C-416A-8940-0EF7AB4071ED}" presName="bgRect" presStyleLbl="bgShp" presStyleIdx="2" presStyleCnt="3"/>
      <dgm:spPr/>
    </dgm:pt>
    <dgm:pt modelId="{58010E08-7884-4B37-BDA9-A5703F3C9849}" type="pres">
      <dgm:prSet presAssocID="{B68DFD49-A14C-416A-8940-0EF7AB4071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D81BDBE3-656F-48EC-9225-0977214FA516}" type="pres">
      <dgm:prSet presAssocID="{B68DFD49-A14C-416A-8940-0EF7AB4071ED}" presName="spaceRect" presStyleCnt="0"/>
      <dgm:spPr/>
    </dgm:pt>
    <dgm:pt modelId="{80E56383-4409-40CF-87A9-E6D3B94FF20C}" type="pres">
      <dgm:prSet presAssocID="{B68DFD49-A14C-416A-8940-0EF7AB4071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9CEB18-F796-417F-9F98-A0B56ECA6849}" type="presOf" srcId="{B68DFD49-A14C-416A-8940-0EF7AB4071ED}" destId="{80E56383-4409-40CF-87A9-E6D3B94FF20C}" srcOrd="0" destOrd="0" presId="urn:microsoft.com/office/officeart/2018/2/layout/IconVerticalSolidList"/>
    <dgm:cxn modelId="{15F72220-F692-422C-B89B-8C0255C11A6F}" srcId="{DE9FF84A-8C9C-4EF4-9B2E-303956DEC35A}" destId="{F7C1AD66-0594-42B3-AF51-D71E542AD672}" srcOrd="1" destOrd="0" parTransId="{D3810CE1-08D7-4B17-848D-246759C6A0DD}" sibTransId="{DD8ED1E7-1E63-42F6-A8EF-7C51FB5F67AA}"/>
    <dgm:cxn modelId="{1E0B8429-107D-44B7-8D01-8BB6581A1925}" type="presOf" srcId="{2F851737-328D-4309-A864-374BB5C6222B}" destId="{E3C7BAA7-E735-4A24-BD59-0C13D5C82727}" srcOrd="0" destOrd="0" presId="urn:microsoft.com/office/officeart/2018/2/layout/IconVerticalSolidList"/>
    <dgm:cxn modelId="{3396E66F-2B46-4795-982A-DA3ECC296A73}" srcId="{DE9FF84A-8C9C-4EF4-9B2E-303956DEC35A}" destId="{B68DFD49-A14C-416A-8940-0EF7AB4071ED}" srcOrd="2" destOrd="0" parTransId="{49D0A2EA-3270-4243-8165-174B00ABB217}" sibTransId="{3B7B7398-27CE-4FB7-9E30-CC1267A03A4A}"/>
    <dgm:cxn modelId="{3A232295-B4E5-4166-B0BD-A5398172C84A}" type="presOf" srcId="{DE9FF84A-8C9C-4EF4-9B2E-303956DEC35A}" destId="{F777BB06-FE7F-4A44-8645-D0E04F1C6A9E}" srcOrd="0" destOrd="0" presId="urn:microsoft.com/office/officeart/2018/2/layout/IconVerticalSolidList"/>
    <dgm:cxn modelId="{22CAE7E0-C74D-49CF-AC1B-57ABC307F6EF}" srcId="{DE9FF84A-8C9C-4EF4-9B2E-303956DEC35A}" destId="{2F851737-328D-4309-A864-374BB5C6222B}" srcOrd="0" destOrd="0" parTransId="{363C354E-0C6B-4AEE-BAD5-B9E72C53D053}" sibTransId="{8DD1335D-162C-4F74-85EB-E3F96AAE5DB7}"/>
    <dgm:cxn modelId="{C45C4BEB-557D-4BF6-A891-348F9B8EA5EA}" type="presOf" srcId="{F7C1AD66-0594-42B3-AF51-D71E542AD672}" destId="{BA377377-415E-4FA8-BC2A-B30F445864B0}" srcOrd="0" destOrd="0" presId="urn:microsoft.com/office/officeart/2018/2/layout/IconVerticalSolidList"/>
    <dgm:cxn modelId="{EA5F6978-DA8F-4505-BF6C-427C37E27100}" type="presParOf" srcId="{F777BB06-FE7F-4A44-8645-D0E04F1C6A9E}" destId="{54FD41D0-2ADC-4E37-8C45-7DE85333BE4D}" srcOrd="0" destOrd="0" presId="urn:microsoft.com/office/officeart/2018/2/layout/IconVerticalSolidList"/>
    <dgm:cxn modelId="{208C58D3-17BF-4E65-AFCA-DA2DB6117138}" type="presParOf" srcId="{54FD41D0-2ADC-4E37-8C45-7DE85333BE4D}" destId="{2615C5BF-C129-4567-B14B-80C9E3459D67}" srcOrd="0" destOrd="0" presId="urn:microsoft.com/office/officeart/2018/2/layout/IconVerticalSolidList"/>
    <dgm:cxn modelId="{46F941C8-5F38-43CC-A024-83B5B8DC3103}" type="presParOf" srcId="{54FD41D0-2ADC-4E37-8C45-7DE85333BE4D}" destId="{3FB534EE-AC1C-482B-9F4C-F2DB0E598E4C}" srcOrd="1" destOrd="0" presId="urn:microsoft.com/office/officeart/2018/2/layout/IconVerticalSolidList"/>
    <dgm:cxn modelId="{1162091C-8B86-4735-AA2C-3C321587F773}" type="presParOf" srcId="{54FD41D0-2ADC-4E37-8C45-7DE85333BE4D}" destId="{A164A5B5-BD7E-40C5-8044-86CA7DC3BA11}" srcOrd="2" destOrd="0" presId="urn:microsoft.com/office/officeart/2018/2/layout/IconVerticalSolidList"/>
    <dgm:cxn modelId="{B3EAF900-7854-45C6-B096-6B49749F0C01}" type="presParOf" srcId="{54FD41D0-2ADC-4E37-8C45-7DE85333BE4D}" destId="{E3C7BAA7-E735-4A24-BD59-0C13D5C82727}" srcOrd="3" destOrd="0" presId="urn:microsoft.com/office/officeart/2018/2/layout/IconVerticalSolidList"/>
    <dgm:cxn modelId="{BA956301-99B7-4BD0-8DCF-FD5CED119483}" type="presParOf" srcId="{F777BB06-FE7F-4A44-8645-D0E04F1C6A9E}" destId="{9548B3B7-B398-4788-9585-04F594F07DD3}" srcOrd="1" destOrd="0" presId="urn:microsoft.com/office/officeart/2018/2/layout/IconVerticalSolidList"/>
    <dgm:cxn modelId="{DDDEEDF2-CEE9-4C88-BC0C-90141F28A28E}" type="presParOf" srcId="{F777BB06-FE7F-4A44-8645-D0E04F1C6A9E}" destId="{9E89B2D4-D625-4517-9AFA-4F0F4380E973}" srcOrd="2" destOrd="0" presId="urn:microsoft.com/office/officeart/2018/2/layout/IconVerticalSolidList"/>
    <dgm:cxn modelId="{BA097C66-8606-4975-9D25-A80A4EBF69F1}" type="presParOf" srcId="{9E89B2D4-D625-4517-9AFA-4F0F4380E973}" destId="{2C70C9BE-7E2B-4C37-9E8B-C3923B970C83}" srcOrd="0" destOrd="0" presId="urn:microsoft.com/office/officeart/2018/2/layout/IconVerticalSolidList"/>
    <dgm:cxn modelId="{0B30369E-601F-447B-987D-5C1E114ADE35}" type="presParOf" srcId="{9E89B2D4-D625-4517-9AFA-4F0F4380E973}" destId="{FDF13212-65FB-4896-8718-D257FBF134D1}" srcOrd="1" destOrd="0" presId="urn:microsoft.com/office/officeart/2018/2/layout/IconVerticalSolidList"/>
    <dgm:cxn modelId="{F03A5AB9-B8C3-4592-A02B-D93B5B6DC77C}" type="presParOf" srcId="{9E89B2D4-D625-4517-9AFA-4F0F4380E973}" destId="{8BEB0732-82A6-4E82-A14D-6F719CE2BED6}" srcOrd="2" destOrd="0" presId="urn:microsoft.com/office/officeart/2018/2/layout/IconVerticalSolidList"/>
    <dgm:cxn modelId="{046BDFE2-A554-4BEF-A0B3-4AB119B5553D}" type="presParOf" srcId="{9E89B2D4-D625-4517-9AFA-4F0F4380E973}" destId="{BA377377-415E-4FA8-BC2A-B30F445864B0}" srcOrd="3" destOrd="0" presId="urn:microsoft.com/office/officeart/2018/2/layout/IconVerticalSolidList"/>
    <dgm:cxn modelId="{6149DC42-0DD9-4108-B65D-892AF811E9F6}" type="presParOf" srcId="{F777BB06-FE7F-4A44-8645-D0E04F1C6A9E}" destId="{933D3C71-C3E0-4970-9327-C0A462B3A7A2}" srcOrd="3" destOrd="0" presId="urn:microsoft.com/office/officeart/2018/2/layout/IconVerticalSolidList"/>
    <dgm:cxn modelId="{ED669537-0E4B-449D-A1E0-29126EB4E9FA}" type="presParOf" srcId="{F777BB06-FE7F-4A44-8645-D0E04F1C6A9E}" destId="{22A37C05-5265-4189-881D-6B1340979C4F}" srcOrd="4" destOrd="0" presId="urn:microsoft.com/office/officeart/2018/2/layout/IconVerticalSolidList"/>
    <dgm:cxn modelId="{82D9CD9C-67DF-4F53-AAF4-49C7D96EE448}" type="presParOf" srcId="{22A37C05-5265-4189-881D-6B1340979C4F}" destId="{AC2970F7-F6BF-4FCF-8F0C-C03F698039B5}" srcOrd="0" destOrd="0" presId="urn:microsoft.com/office/officeart/2018/2/layout/IconVerticalSolidList"/>
    <dgm:cxn modelId="{7C1B63AF-40DA-4E97-A8AF-94CC2F6F809C}" type="presParOf" srcId="{22A37C05-5265-4189-881D-6B1340979C4F}" destId="{58010E08-7884-4B37-BDA9-A5703F3C9849}" srcOrd="1" destOrd="0" presId="urn:microsoft.com/office/officeart/2018/2/layout/IconVerticalSolidList"/>
    <dgm:cxn modelId="{A054D71D-8964-478B-995A-F7364999E27E}" type="presParOf" srcId="{22A37C05-5265-4189-881D-6B1340979C4F}" destId="{D81BDBE3-656F-48EC-9225-0977214FA516}" srcOrd="2" destOrd="0" presId="urn:microsoft.com/office/officeart/2018/2/layout/IconVerticalSolidList"/>
    <dgm:cxn modelId="{41B9D336-7207-4BC2-81D6-F6F2FA2F28C6}" type="presParOf" srcId="{22A37C05-5265-4189-881D-6B1340979C4F}" destId="{80E56383-4409-40CF-87A9-E6D3B94FF2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/>
            <a:t>Sensor Fusion and Perception</a:t>
          </a:r>
          <a:endParaRPr lang="en-US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GB" dirty="0"/>
            <a:t>Clutter, Interference and noise</a:t>
          </a:r>
          <a:endParaRPr lang="en-US" dirty="0"/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GB" dirty="0"/>
            <a:t>Detection of Vulnerable Road Users</a:t>
          </a:r>
          <a:endParaRPr lang="en-US" dirty="0"/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Safety and Reliability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Data Collection and Processing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Cost and Implementation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 custLinFactNeighborY="3761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 with solid fill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 with solid fill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A3F2332-6A9F-473A-9A74-25FF8C3D8B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C99D5B-26B1-4A7E-8093-6389B465CF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Personal Experience - wanting to improve road safety</a:t>
          </a:r>
          <a:endParaRPr lang="en-US" sz="1200" dirty="0"/>
        </a:p>
      </dgm:t>
    </dgm:pt>
    <dgm:pt modelId="{8582FD33-397A-4594-A6F6-590D02EB46A7}" type="parTrans" cxnId="{C26544F7-6BAF-4B84-88F6-2CD09659F2C3}">
      <dgm:prSet/>
      <dgm:spPr/>
      <dgm:t>
        <a:bodyPr/>
        <a:lstStyle/>
        <a:p>
          <a:endParaRPr lang="en-US"/>
        </a:p>
      </dgm:t>
    </dgm:pt>
    <dgm:pt modelId="{1887F068-05AF-4523-A17B-EEE8BD242681}" type="sibTrans" cxnId="{C26544F7-6BAF-4B84-88F6-2CD09659F2C3}">
      <dgm:prSet/>
      <dgm:spPr/>
      <dgm:t>
        <a:bodyPr/>
        <a:lstStyle/>
        <a:p>
          <a:endParaRPr lang="en-US"/>
        </a:p>
      </dgm:t>
    </dgm:pt>
    <dgm:pt modelId="{FE808E48-9F6C-4BE8-98C4-7402A2F753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Specialize in computer vision &amp; ML to work in this field</a:t>
          </a:r>
          <a:endParaRPr lang="en-US" sz="1200" dirty="0"/>
        </a:p>
      </dgm:t>
    </dgm:pt>
    <dgm:pt modelId="{768001F5-B615-47BD-AE14-2639B291C5A1}" type="parTrans" cxnId="{05951E84-4723-4A72-965A-D276CBA38238}">
      <dgm:prSet/>
      <dgm:spPr/>
      <dgm:t>
        <a:bodyPr/>
        <a:lstStyle/>
        <a:p>
          <a:endParaRPr lang="en-US"/>
        </a:p>
      </dgm:t>
    </dgm:pt>
    <dgm:pt modelId="{D2985270-9919-4D51-8E73-332A268E06B9}" type="sibTrans" cxnId="{05951E84-4723-4A72-965A-D276CBA38238}">
      <dgm:prSet/>
      <dgm:spPr/>
      <dgm:t>
        <a:bodyPr/>
        <a:lstStyle/>
        <a:p>
          <a:endParaRPr lang="en-US"/>
        </a:p>
      </dgm:t>
    </dgm:pt>
    <dgm:pt modelId="{A976C46C-953D-4A92-92B7-90EF36585D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Improve current solutions to help drive innovation in Advanced Driver Assistance Systems (ADAS)</a:t>
          </a:r>
          <a:endParaRPr lang="en-US" sz="1200" dirty="0"/>
        </a:p>
      </dgm:t>
    </dgm:pt>
    <dgm:pt modelId="{59EBE552-8ECA-4D4A-83CB-92C117EE847A}" type="parTrans" cxnId="{E4BDC47C-F75E-4F42-9980-BB61F0871038}">
      <dgm:prSet/>
      <dgm:spPr/>
      <dgm:t>
        <a:bodyPr/>
        <a:lstStyle/>
        <a:p>
          <a:endParaRPr lang="en-US"/>
        </a:p>
      </dgm:t>
    </dgm:pt>
    <dgm:pt modelId="{3D052168-E2FD-40E0-AE57-6B529E82ADDF}" type="sibTrans" cxnId="{E4BDC47C-F75E-4F42-9980-BB61F0871038}">
      <dgm:prSet/>
      <dgm:spPr/>
      <dgm:t>
        <a:bodyPr/>
        <a:lstStyle/>
        <a:p>
          <a:endParaRPr lang="en-US"/>
        </a:p>
      </dgm:t>
    </dgm:pt>
    <dgm:pt modelId="{460123F7-CA57-4FF8-A81A-5EAC9EC4FA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200" dirty="0"/>
            <a:t>Interest in the automotive industry.</a:t>
          </a:r>
          <a:endParaRPr lang="en-US" sz="1200" dirty="0"/>
        </a:p>
      </dgm:t>
    </dgm:pt>
    <dgm:pt modelId="{C1B336EA-BF2C-405E-ABC8-931ACB6B6A0C}" type="parTrans" cxnId="{A71BAB80-604D-430E-B2BA-87025209C711}">
      <dgm:prSet/>
      <dgm:spPr/>
      <dgm:t>
        <a:bodyPr/>
        <a:lstStyle/>
        <a:p>
          <a:endParaRPr lang="en-US"/>
        </a:p>
      </dgm:t>
    </dgm:pt>
    <dgm:pt modelId="{071636EC-1714-48E7-8E3D-27EE5D804C97}" type="sibTrans" cxnId="{A71BAB80-604D-430E-B2BA-87025209C711}">
      <dgm:prSet/>
      <dgm:spPr/>
      <dgm:t>
        <a:bodyPr/>
        <a:lstStyle/>
        <a:p>
          <a:endParaRPr lang="en-US"/>
        </a:p>
      </dgm:t>
    </dgm:pt>
    <dgm:pt modelId="{4969804A-F88B-4673-A85E-D9632D109F51}" type="pres">
      <dgm:prSet presAssocID="{4A3F2332-6A9F-473A-9A74-25FF8C3D8BF4}" presName="root" presStyleCnt="0">
        <dgm:presLayoutVars>
          <dgm:dir/>
          <dgm:resizeHandles val="exact"/>
        </dgm:presLayoutVars>
      </dgm:prSet>
      <dgm:spPr/>
    </dgm:pt>
    <dgm:pt modelId="{902E5995-8BEA-4923-B126-6566506FE3B9}" type="pres">
      <dgm:prSet presAssocID="{36C99D5B-26B1-4A7E-8093-6389B465CFA6}" presName="compNode" presStyleCnt="0"/>
      <dgm:spPr/>
    </dgm:pt>
    <dgm:pt modelId="{4ADCB88C-8B0B-42AA-973E-5C2CAC6C22D2}" type="pres">
      <dgm:prSet presAssocID="{36C99D5B-26B1-4A7E-8093-6389B465CFA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ycling"/>
        </a:ext>
      </dgm:extLst>
    </dgm:pt>
    <dgm:pt modelId="{6303F201-AEDC-4C0E-A9A5-75316DA60EF6}" type="pres">
      <dgm:prSet presAssocID="{36C99D5B-26B1-4A7E-8093-6389B465CFA6}" presName="spaceRect" presStyleCnt="0"/>
      <dgm:spPr/>
    </dgm:pt>
    <dgm:pt modelId="{150AF314-6607-408F-A018-07B1AA18A140}" type="pres">
      <dgm:prSet presAssocID="{36C99D5B-26B1-4A7E-8093-6389B465CFA6}" presName="textRect" presStyleLbl="revTx" presStyleIdx="0" presStyleCnt="4">
        <dgm:presLayoutVars>
          <dgm:chMax val="1"/>
          <dgm:chPref val="1"/>
        </dgm:presLayoutVars>
      </dgm:prSet>
      <dgm:spPr/>
    </dgm:pt>
    <dgm:pt modelId="{28E9B740-3BBD-4CF1-A510-24F98C676349}" type="pres">
      <dgm:prSet presAssocID="{1887F068-05AF-4523-A17B-EEE8BD242681}" presName="sibTrans" presStyleCnt="0"/>
      <dgm:spPr/>
    </dgm:pt>
    <dgm:pt modelId="{D1B61BBE-1D7C-4798-AC70-863A736B209B}" type="pres">
      <dgm:prSet presAssocID="{FE808E48-9F6C-4BE8-98C4-7402A2F75397}" presName="compNode" presStyleCnt="0"/>
      <dgm:spPr/>
    </dgm:pt>
    <dgm:pt modelId="{D5CC7D6D-0AA5-4881-8F6D-FB595E480F6B}" type="pres">
      <dgm:prSet presAssocID="{FE808E48-9F6C-4BE8-98C4-7402A2F7539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05CCBEBA-E54F-4C51-8684-709CD9FD681C}" type="pres">
      <dgm:prSet presAssocID="{FE808E48-9F6C-4BE8-98C4-7402A2F75397}" presName="spaceRect" presStyleCnt="0"/>
      <dgm:spPr/>
    </dgm:pt>
    <dgm:pt modelId="{50C58C50-6D46-40AA-962B-66946AC696E0}" type="pres">
      <dgm:prSet presAssocID="{FE808E48-9F6C-4BE8-98C4-7402A2F75397}" presName="textRect" presStyleLbl="revTx" presStyleIdx="1" presStyleCnt="4">
        <dgm:presLayoutVars>
          <dgm:chMax val="1"/>
          <dgm:chPref val="1"/>
        </dgm:presLayoutVars>
      </dgm:prSet>
      <dgm:spPr/>
    </dgm:pt>
    <dgm:pt modelId="{D3BAC523-BF7F-4ED4-BC3C-2FC2B2F5B7BB}" type="pres">
      <dgm:prSet presAssocID="{D2985270-9919-4D51-8E73-332A268E06B9}" presName="sibTrans" presStyleCnt="0"/>
      <dgm:spPr/>
    </dgm:pt>
    <dgm:pt modelId="{869950B9-4792-457E-B7DB-9AD3CD2F6363}" type="pres">
      <dgm:prSet presAssocID="{A976C46C-953D-4A92-92B7-90EF36585D0E}" presName="compNode" presStyleCnt="0"/>
      <dgm:spPr/>
    </dgm:pt>
    <dgm:pt modelId="{A1E895CB-AF82-42C2-B004-7E2A138FF891}" type="pres">
      <dgm:prSet presAssocID="{A976C46C-953D-4A92-92B7-90EF36585D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8A94AEF1-06DB-4CD2-8A15-1FE34112615B}" type="pres">
      <dgm:prSet presAssocID="{A976C46C-953D-4A92-92B7-90EF36585D0E}" presName="spaceRect" presStyleCnt="0"/>
      <dgm:spPr/>
    </dgm:pt>
    <dgm:pt modelId="{B3ADA050-50B6-44AE-A08D-58A044A513F9}" type="pres">
      <dgm:prSet presAssocID="{A976C46C-953D-4A92-92B7-90EF36585D0E}" presName="textRect" presStyleLbl="revTx" presStyleIdx="2" presStyleCnt="4">
        <dgm:presLayoutVars>
          <dgm:chMax val="1"/>
          <dgm:chPref val="1"/>
        </dgm:presLayoutVars>
      </dgm:prSet>
      <dgm:spPr/>
    </dgm:pt>
    <dgm:pt modelId="{D00FF33B-2EEB-419F-887A-FB13488711C9}" type="pres">
      <dgm:prSet presAssocID="{3D052168-E2FD-40E0-AE57-6B529E82ADDF}" presName="sibTrans" presStyleCnt="0"/>
      <dgm:spPr/>
    </dgm:pt>
    <dgm:pt modelId="{C2D98EDF-6CD7-4ED7-99DE-49A0CDCCB1E2}" type="pres">
      <dgm:prSet presAssocID="{460123F7-CA57-4FF8-A81A-5EAC9EC4FA2D}" presName="compNode" presStyleCnt="0"/>
      <dgm:spPr/>
    </dgm:pt>
    <dgm:pt modelId="{92AAF578-2FD1-459B-AEBA-B880BD6022C6}" type="pres">
      <dgm:prSet presAssocID="{460123F7-CA57-4FF8-A81A-5EAC9EC4FA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2E767BAE-40B3-4ACD-A434-6A74811E01BB}" type="pres">
      <dgm:prSet presAssocID="{460123F7-CA57-4FF8-A81A-5EAC9EC4FA2D}" presName="spaceRect" presStyleCnt="0"/>
      <dgm:spPr/>
    </dgm:pt>
    <dgm:pt modelId="{A472F028-16F4-46D9-9E28-5C9DEBC7AC8A}" type="pres">
      <dgm:prSet presAssocID="{460123F7-CA57-4FF8-A81A-5EAC9EC4FA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2381605-4B58-4369-851D-65B5F6416EDE}" type="presOf" srcId="{36C99D5B-26B1-4A7E-8093-6389B465CFA6}" destId="{150AF314-6607-408F-A018-07B1AA18A140}" srcOrd="0" destOrd="0" presId="urn:microsoft.com/office/officeart/2018/2/layout/IconLabelList"/>
    <dgm:cxn modelId="{9FE90549-B68A-44DB-9D44-9A62E44ABE36}" type="presOf" srcId="{4A3F2332-6A9F-473A-9A74-25FF8C3D8BF4}" destId="{4969804A-F88B-4673-A85E-D9632D109F51}" srcOrd="0" destOrd="0" presId="urn:microsoft.com/office/officeart/2018/2/layout/IconLabelList"/>
    <dgm:cxn modelId="{D6151A79-5A17-4B87-A619-449373E9A526}" type="presOf" srcId="{FE808E48-9F6C-4BE8-98C4-7402A2F75397}" destId="{50C58C50-6D46-40AA-962B-66946AC696E0}" srcOrd="0" destOrd="0" presId="urn:microsoft.com/office/officeart/2018/2/layout/IconLabelList"/>
    <dgm:cxn modelId="{E4BDC47C-F75E-4F42-9980-BB61F0871038}" srcId="{4A3F2332-6A9F-473A-9A74-25FF8C3D8BF4}" destId="{A976C46C-953D-4A92-92B7-90EF36585D0E}" srcOrd="2" destOrd="0" parTransId="{59EBE552-8ECA-4D4A-83CB-92C117EE847A}" sibTransId="{3D052168-E2FD-40E0-AE57-6B529E82ADDF}"/>
    <dgm:cxn modelId="{A71BAB80-604D-430E-B2BA-87025209C711}" srcId="{4A3F2332-6A9F-473A-9A74-25FF8C3D8BF4}" destId="{460123F7-CA57-4FF8-A81A-5EAC9EC4FA2D}" srcOrd="3" destOrd="0" parTransId="{C1B336EA-BF2C-405E-ABC8-931ACB6B6A0C}" sibTransId="{071636EC-1714-48E7-8E3D-27EE5D804C97}"/>
    <dgm:cxn modelId="{05951E84-4723-4A72-965A-D276CBA38238}" srcId="{4A3F2332-6A9F-473A-9A74-25FF8C3D8BF4}" destId="{FE808E48-9F6C-4BE8-98C4-7402A2F75397}" srcOrd="1" destOrd="0" parTransId="{768001F5-B615-47BD-AE14-2639B291C5A1}" sibTransId="{D2985270-9919-4D51-8E73-332A268E06B9}"/>
    <dgm:cxn modelId="{7B15A6B3-0F60-4B42-9321-85F112BD2F3B}" type="presOf" srcId="{460123F7-CA57-4FF8-A81A-5EAC9EC4FA2D}" destId="{A472F028-16F4-46D9-9E28-5C9DEBC7AC8A}" srcOrd="0" destOrd="0" presId="urn:microsoft.com/office/officeart/2018/2/layout/IconLabelList"/>
    <dgm:cxn modelId="{26109DD0-6770-41DB-AF04-43ADB4495B2F}" type="presOf" srcId="{A976C46C-953D-4A92-92B7-90EF36585D0E}" destId="{B3ADA050-50B6-44AE-A08D-58A044A513F9}" srcOrd="0" destOrd="0" presId="urn:microsoft.com/office/officeart/2018/2/layout/IconLabelList"/>
    <dgm:cxn modelId="{C26544F7-6BAF-4B84-88F6-2CD09659F2C3}" srcId="{4A3F2332-6A9F-473A-9A74-25FF8C3D8BF4}" destId="{36C99D5B-26B1-4A7E-8093-6389B465CFA6}" srcOrd="0" destOrd="0" parTransId="{8582FD33-397A-4594-A6F6-590D02EB46A7}" sibTransId="{1887F068-05AF-4523-A17B-EEE8BD242681}"/>
    <dgm:cxn modelId="{CA8848F3-BF6F-4858-B1F5-BA8A4029670A}" type="presParOf" srcId="{4969804A-F88B-4673-A85E-D9632D109F51}" destId="{902E5995-8BEA-4923-B126-6566506FE3B9}" srcOrd="0" destOrd="0" presId="urn:microsoft.com/office/officeart/2018/2/layout/IconLabelList"/>
    <dgm:cxn modelId="{695C6A13-1129-47F5-870F-5715F8A82769}" type="presParOf" srcId="{902E5995-8BEA-4923-B126-6566506FE3B9}" destId="{4ADCB88C-8B0B-42AA-973E-5C2CAC6C22D2}" srcOrd="0" destOrd="0" presId="urn:microsoft.com/office/officeart/2018/2/layout/IconLabelList"/>
    <dgm:cxn modelId="{83B25FF7-662E-44B9-A4B3-64794C4C9372}" type="presParOf" srcId="{902E5995-8BEA-4923-B126-6566506FE3B9}" destId="{6303F201-AEDC-4C0E-A9A5-75316DA60EF6}" srcOrd="1" destOrd="0" presId="urn:microsoft.com/office/officeart/2018/2/layout/IconLabelList"/>
    <dgm:cxn modelId="{0D1DF3D8-3A39-482B-B380-CA2B0BA7F093}" type="presParOf" srcId="{902E5995-8BEA-4923-B126-6566506FE3B9}" destId="{150AF314-6607-408F-A018-07B1AA18A140}" srcOrd="2" destOrd="0" presId="urn:microsoft.com/office/officeart/2018/2/layout/IconLabelList"/>
    <dgm:cxn modelId="{E22FD476-DD5D-4C6C-8297-73C23D3D2130}" type="presParOf" srcId="{4969804A-F88B-4673-A85E-D9632D109F51}" destId="{28E9B740-3BBD-4CF1-A510-24F98C676349}" srcOrd="1" destOrd="0" presId="urn:microsoft.com/office/officeart/2018/2/layout/IconLabelList"/>
    <dgm:cxn modelId="{4BE5901C-F200-49F0-A151-D8ACFDDBCA7E}" type="presParOf" srcId="{4969804A-F88B-4673-A85E-D9632D109F51}" destId="{D1B61BBE-1D7C-4798-AC70-863A736B209B}" srcOrd="2" destOrd="0" presId="urn:microsoft.com/office/officeart/2018/2/layout/IconLabelList"/>
    <dgm:cxn modelId="{195D316D-68EE-4AFF-A6B4-30689D777D04}" type="presParOf" srcId="{D1B61BBE-1D7C-4798-AC70-863A736B209B}" destId="{D5CC7D6D-0AA5-4881-8F6D-FB595E480F6B}" srcOrd="0" destOrd="0" presId="urn:microsoft.com/office/officeart/2018/2/layout/IconLabelList"/>
    <dgm:cxn modelId="{9F2757C8-687B-49A8-A1EE-8655B2BF535E}" type="presParOf" srcId="{D1B61BBE-1D7C-4798-AC70-863A736B209B}" destId="{05CCBEBA-E54F-4C51-8684-709CD9FD681C}" srcOrd="1" destOrd="0" presId="urn:microsoft.com/office/officeart/2018/2/layout/IconLabelList"/>
    <dgm:cxn modelId="{8A832FBA-3021-463A-A726-238A0BD6D20B}" type="presParOf" srcId="{D1B61BBE-1D7C-4798-AC70-863A736B209B}" destId="{50C58C50-6D46-40AA-962B-66946AC696E0}" srcOrd="2" destOrd="0" presId="urn:microsoft.com/office/officeart/2018/2/layout/IconLabelList"/>
    <dgm:cxn modelId="{17E482F0-405F-495F-B898-EB8043E1CEFB}" type="presParOf" srcId="{4969804A-F88B-4673-A85E-D9632D109F51}" destId="{D3BAC523-BF7F-4ED4-BC3C-2FC2B2F5B7BB}" srcOrd="3" destOrd="0" presId="urn:microsoft.com/office/officeart/2018/2/layout/IconLabelList"/>
    <dgm:cxn modelId="{63F01552-B8CB-4476-9ECC-D78788DD8333}" type="presParOf" srcId="{4969804A-F88B-4673-A85E-D9632D109F51}" destId="{869950B9-4792-457E-B7DB-9AD3CD2F6363}" srcOrd="4" destOrd="0" presId="urn:microsoft.com/office/officeart/2018/2/layout/IconLabelList"/>
    <dgm:cxn modelId="{142B86E6-AA41-4D67-89C3-ECE4BDB42B8F}" type="presParOf" srcId="{869950B9-4792-457E-B7DB-9AD3CD2F6363}" destId="{A1E895CB-AF82-42C2-B004-7E2A138FF891}" srcOrd="0" destOrd="0" presId="urn:microsoft.com/office/officeart/2018/2/layout/IconLabelList"/>
    <dgm:cxn modelId="{41C28073-855C-48F8-94C7-DBBEDE5B8EED}" type="presParOf" srcId="{869950B9-4792-457E-B7DB-9AD3CD2F6363}" destId="{8A94AEF1-06DB-4CD2-8A15-1FE34112615B}" srcOrd="1" destOrd="0" presId="urn:microsoft.com/office/officeart/2018/2/layout/IconLabelList"/>
    <dgm:cxn modelId="{5815901E-C8A6-4066-8ED6-9A4EAB2A5DC8}" type="presParOf" srcId="{869950B9-4792-457E-B7DB-9AD3CD2F6363}" destId="{B3ADA050-50B6-44AE-A08D-58A044A513F9}" srcOrd="2" destOrd="0" presId="urn:microsoft.com/office/officeart/2018/2/layout/IconLabelList"/>
    <dgm:cxn modelId="{4401F02C-26E9-46E4-9A91-A25C27D9CA3F}" type="presParOf" srcId="{4969804A-F88B-4673-A85E-D9632D109F51}" destId="{D00FF33B-2EEB-419F-887A-FB13488711C9}" srcOrd="5" destOrd="0" presId="urn:microsoft.com/office/officeart/2018/2/layout/IconLabelList"/>
    <dgm:cxn modelId="{C26C387F-6C85-4DB4-8302-8FE75AC5EAAB}" type="presParOf" srcId="{4969804A-F88B-4673-A85E-D9632D109F51}" destId="{C2D98EDF-6CD7-4ED7-99DE-49A0CDCCB1E2}" srcOrd="6" destOrd="0" presId="urn:microsoft.com/office/officeart/2018/2/layout/IconLabelList"/>
    <dgm:cxn modelId="{59492FD4-99B9-4374-8938-2C2E4F281171}" type="presParOf" srcId="{C2D98EDF-6CD7-4ED7-99DE-49A0CDCCB1E2}" destId="{92AAF578-2FD1-459B-AEBA-B880BD6022C6}" srcOrd="0" destOrd="0" presId="urn:microsoft.com/office/officeart/2018/2/layout/IconLabelList"/>
    <dgm:cxn modelId="{07D37E71-5601-4F8C-BA6C-04C58817091D}" type="presParOf" srcId="{C2D98EDF-6CD7-4ED7-99DE-49A0CDCCB1E2}" destId="{2E767BAE-40B3-4ACD-A434-6A74811E01BB}" srcOrd="1" destOrd="0" presId="urn:microsoft.com/office/officeart/2018/2/layout/IconLabelList"/>
    <dgm:cxn modelId="{8084F66F-2568-4FEF-B19A-081AE51B9F09}" type="presParOf" srcId="{C2D98EDF-6CD7-4ED7-99DE-49A0CDCCB1E2}" destId="{A472F028-16F4-46D9-9E28-5C9DEBC7AC8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/>
            <a:t>Dataset Acquisition </a:t>
          </a:r>
          <a:endParaRPr lang="en-US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US"/>
            <a:t>Original implementation was not feasible </a:t>
          </a:r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US" dirty="0"/>
            <a:t>Lack of code standards / bad practices</a:t>
          </a:r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Computational Complexity (1hr per epoch)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Solution Complexity 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Steep Learning Curve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 with solid fill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with solid fill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5C5BF-C129-4567-B14B-80C9E3459D67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4EE-AC1C-482B-9F4C-F2DB0E598E4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BAA7-E735-4A24-BD59-0C13D5C82727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The aim of this thesis is to develop and or implement an </a:t>
          </a:r>
          <a:r>
            <a:rPr lang="en-GB" sz="1700" b="1" kern="1200"/>
            <a:t>Object Detection</a:t>
          </a:r>
          <a:r>
            <a:rPr lang="en-GB" sz="1700" kern="1200"/>
            <a:t> and</a:t>
          </a:r>
          <a:r>
            <a:rPr lang="en-GB" sz="1700" b="1" kern="1200"/>
            <a:t> Tracking </a:t>
          </a:r>
          <a:r>
            <a:rPr lang="en-GB" sz="1700" kern="1200"/>
            <a:t>architecture</a:t>
          </a:r>
          <a:r>
            <a:rPr lang="en-GB" sz="1700" b="1" kern="1200"/>
            <a:t> </a:t>
          </a:r>
          <a:r>
            <a:rPr lang="en-GB" sz="1700" kern="1200"/>
            <a:t>for 4D RADAR, for enhanced Autonomous vehicle perception. </a:t>
          </a:r>
          <a:endParaRPr lang="en-US" sz="1700" kern="1200"/>
        </a:p>
      </dsp:txBody>
      <dsp:txXfrm>
        <a:off x="1939533" y="717"/>
        <a:ext cx="4362067" cy="1679249"/>
      </dsp:txXfrm>
    </dsp:sp>
    <dsp:sp modelId="{2C70C9BE-7E2B-4C37-9E8B-C3923B970C8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3212-65FB-4896-8718-D257FBF134D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77377-415E-4FA8-BC2A-B30F445864B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Create a UI for visualizing the detections during model evaluation.</a:t>
          </a:r>
          <a:endParaRPr lang="en-US" sz="1700" kern="1200"/>
        </a:p>
      </dsp:txBody>
      <dsp:txXfrm>
        <a:off x="1939533" y="2099779"/>
        <a:ext cx="4362067" cy="1679249"/>
      </dsp:txXfrm>
    </dsp:sp>
    <dsp:sp modelId="{AC2970F7-F6BF-4FCF-8F0C-C03F698039B5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10E08-7884-4B37-BDA9-A5703F3C98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6383-4409-40CF-87A9-E6D3B94FF20C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Preform experiments on various model configurations.</a:t>
          </a:r>
          <a:endParaRPr lang="en-US" sz="1700" kern="1200"/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5C5BF-C129-4567-B14B-80C9E3459D67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4EE-AC1C-482B-9F4C-F2DB0E598E4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BAA7-E735-4A24-BD59-0C13D5C82727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To learn how to use and understand the 4D RADAR point cloud data structure.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9533" y="717"/>
        <a:ext cx="4362067" cy="1679249"/>
      </dsp:txXfrm>
    </dsp:sp>
    <dsp:sp modelId="{2C70C9BE-7E2B-4C37-9E8B-C3923B970C8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3212-65FB-4896-8718-D257FBF134D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77377-415E-4FA8-BC2A-B30F445864B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Break the barrier to entry, with a plug and play solution improving accessibility.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9533" y="2099779"/>
        <a:ext cx="4362067" cy="1679249"/>
      </dsp:txXfrm>
    </dsp:sp>
    <dsp:sp modelId="{AC2970F7-F6BF-4FCF-8F0C-C03F698039B5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10E08-7884-4B37-BDA9-A5703F3C98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6383-4409-40CF-87A9-E6D3B94FF20C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Contribute to RaTrack with improvements.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939533" y="4198841"/>
        <a:ext cx="4362067" cy="16792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Sensor Fusion and Perception</a:t>
          </a:r>
          <a:endParaRPr lang="en-US" sz="1900" kern="120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45310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Clutter, Interference and noise</a:t>
          </a:r>
          <a:endParaRPr lang="en-US" sz="1900" kern="1200" dirty="0"/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Detection of Vulnerable Road Users</a:t>
          </a:r>
          <a:endParaRPr lang="en-US" sz="1900" kern="1200" dirty="0"/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Safety and Reliability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 Collection and Processing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Cost and Implementation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DCB88C-8B0B-42AA-973E-5C2CAC6C22D2}">
      <dsp:nvSpPr>
        <dsp:cNvPr id="0" name=""/>
        <dsp:cNvSpPr/>
      </dsp:nvSpPr>
      <dsp:spPr>
        <a:xfrm>
          <a:off x="1138979" y="1177682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AF314-6607-408F-A018-07B1AA18A140}">
      <dsp:nvSpPr>
        <dsp:cNvPr id="0" name=""/>
        <dsp:cNvSpPr/>
      </dsp:nvSpPr>
      <dsp:spPr>
        <a:xfrm>
          <a:off x="569079" y="2409861"/>
          <a:ext cx="2072362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Personal Experience - wanting to improve road safety</a:t>
          </a:r>
          <a:endParaRPr lang="en-US" sz="1200" kern="1200" dirty="0"/>
        </a:p>
      </dsp:txBody>
      <dsp:txXfrm>
        <a:off x="569079" y="2409861"/>
        <a:ext cx="2072362" cy="765000"/>
      </dsp:txXfrm>
    </dsp:sp>
    <dsp:sp modelId="{D5CC7D6D-0AA5-4881-8F6D-FB595E480F6B}">
      <dsp:nvSpPr>
        <dsp:cNvPr id="0" name=""/>
        <dsp:cNvSpPr/>
      </dsp:nvSpPr>
      <dsp:spPr>
        <a:xfrm>
          <a:off x="3574005" y="1177682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58C50-6D46-40AA-962B-66946AC696E0}">
      <dsp:nvSpPr>
        <dsp:cNvPr id="0" name=""/>
        <dsp:cNvSpPr/>
      </dsp:nvSpPr>
      <dsp:spPr>
        <a:xfrm>
          <a:off x="3004105" y="2409861"/>
          <a:ext cx="2072362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Specialize in computer vision &amp; ML to work in this field</a:t>
          </a:r>
          <a:endParaRPr lang="en-US" sz="1200" kern="1200" dirty="0"/>
        </a:p>
      </dsp:txBody>
      <dsp:txXfrm>
        <a:off x="3004105" y="2409861"/>
        <a:ext cx="2072362" cy="765000"/>
      </dsp:txXfrm>
    </dsp:sp>
    <dsp:sp modelId="{A1E895CB-AF82-42C2-B004-7E2A138FF891}">
      <dsp:nvSpPr>
        <dsp:cNvPr id="0" name=""/>
        <dsp:cNvSpPr/>
      </dsp:nvSpPr>
      <dsp:spPr>
        <a:xfrm>
          <a:off x="6009031" y="1177682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DA050-50B6-44AE-A08D-58A044A513F9}">
      <dsp:nvSpPr>
        <dsp:cNvPr id="0" name=""/>
        <dsp:cNvSpPr/>
      </dsp:nvSpPr>
      <dsp:spPr>
        <a:xfrm>
          <a:off x="5439131" y="2409861"/>
          <a:ext cx="2072362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Improve current solutions to help drive innovation in Advanced Driver Assistance Systems (ADAS)</a:t>
          </a:r>
          <a:endParaRPr lang="en-US" sz="1200" kern="1200" dirty="0"/>
        </a:p>
      </dsp:txBody>
      <dsp:txXfrm>
        <a:off x="5439131" y="2409861"/>
        <a:ext cx="2072362" cy="765000"/>
      </dsp:txXfrm>
    </dsp:sp>
    <dsp:sp modelId="{92AAF578-2FD1-459B-AEBA-B880BD6022C6}">
      <dsp:nvSpPr>
        <dsp:cNvPr id="0" name=""/>
        <dsp:cNvSpPr/>
      </dsp:nvSpPr>
      <dsp:spPr>
        <a:xfrm>
          <a:off x="8444057" y="1177682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2F028-16F4-46D9-9E28-5C9DEBC7AC8A}">
      <dsp:nvSpPr>
        <dsp:cNvPr id="0" name=""/>
        <dsp:cNvSpPr/>
      </dsp:nvSpPr>
      <dsp:spPr>
        <a:xfrm>
          <a:off x="7874157" y="2409861"/>
          <a:ext cx="2072362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Interest in the automotive industry.</a:t>
          </a:r>
          <a:endParaRPr lang="en-US" sz="1200" kern="1200" dirty="0"/>
        </a:p>
      </dsp:txBody>
      <dsp:txXfrm>
        <a:off x="7874157" y="2409861"/>
        <a:ext cx="2072362" cy="765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Dataset Acquisition </a:t>
          </a:r>
          <a:endParaRPr lang="en-US" sz="1900" kern="120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Original implementation was not feasible </a:t>
          </a:r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Lack of code standards / bad practices</a:t>
          </a:r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Computational Complexity (1hr per epoch)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Solution Complexity 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Steep Learning Curve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CE58DBC0-5CC0-6EA5-DF2B-EE36899C6788}"/>
              </a:ext>
            </a:extLst>
          </p:cNvPr>
          <p:cNvSpPr>
            <a:spLocks/>
          </p:cNvSpPr>
          <p:nvPr/>
        </p:nvSpPr>
        <p:spPr bwMode="auto">
          <a:xfrm>
            <a:off x="5318125" y="0"/>
            <a:ext cx="6873875" cy="6858000"/>
          </a:xfrm>
          <a:custGeom>
            <a:avLst/>
            <a:gdLst>
              <a:gd name="T0" fmla="*/ 3436846 w 6873692"/>
              <a:gd name="T1" fmla="*/ 0 h 6858000"/>
              <a:gd name="T2" fmla="*/ 6873691 w 6873692"/>
              <a:gd name="T3" fmla="*/ 3429000 h 6858000"/>
              <a:gd name="T4" fmla="*/ 3436846 w 6873692"/>
              <a:gd name="T5" fmla="*/ 6858000 h 6858000"/>
              <a:gd name="T6" fmla="*/ 0 w 6873692"/>
              <a:gd name="T7" fmla="*/ 3429000 h 6858000"/>
              <a:gd name="T8" fmla="*/ 6010591 w 6873692"/>
              <a:gd name="T9" fmla="*/ 0 h 6858000"/>
              <a:gd name="T10" fmla="*/ 6873691 w 6873692"/>
              <a:gd name="T11" fmla="*/ 0 h 6858000"/>
              <a:gd name="T12" fmla="*/ 6873691 w 6873692"/>
              <a:gd name="T13" fmla="*/ 6858000 h 6858000"/>
              <a:gd name="T14" fmla="*/ 0 w 6873692"/>
              <a:gd name="T15" fmla="*/ 6858000 h 6858000"/>
              <a:gd name="T16" fmla="*/ 6010588 w 6873692"/>
              <a:gd name="T17" fmla="*/ 4 h 6858000"/>
              <a:gd name="T18" fmla="*/ 6010589 w 6873692"/>
              <a:gd name="T19" fmla="*/ 2 h 6858000"/>
              <a:gd name="T20" fmla="*/ 6010591 w 6873692"/>
              <a:gd name="T21" fmla="*/ 0 h 6858000"/>
              <a:gd name="T22" fmla="*/ 17694720 60000 65536"/>
              <a:gd name="T23" fmla="*/ 0 60000 65536"/>
              <a:gd name="T24" fmla="*/ 5898240 60000 65536"/>
              <a:gd name="T25" fmla="*/ 1179648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873692"/>
              <a:gd name="T34" fmla="*/ 0 h 6858000"/>
              <a:gd name="T35" fmla="*/ 6873692 w 6873692"/>
              <a:gd name="T36" fmla="*/ 6858000 h 68580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26C306B-D88C-0A8A-741C-062D89E4E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89038" y="5151438"/>
            <a:ext cx="98218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1143000" y="1181093"/>
            <a:ext cx="8986576" cy="2832399"/>
          </a:xfrm>
        </p:spPr>
        <p:txBody>
          <a:bodyPr anchor="t"/>
          <a:lstStyle>
            <a:lvl1pPr>
              <a:defRPr sz="48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5463521"/>
            <a:ext cx="8986576" cy="650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304A7C-38F7-39A4-C9F1-6AC447E8D99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98D95E-AAE2-4583-BF49-15323C0953F4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191FFC-0CDF-A5DC-AD7E-8DB1D808E85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5B4D0-C597-94BF-C62D-9FFE6F946A9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E23CEF-5C60-4063-AE42-09EA25A0135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014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4DE08-5B78-D309-6FD7-6056F560D24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5B6AE-EB84-4E87-A4EC-F1924829E612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F59-B215-9CE4-EE81-D925DA8AAEF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1531-3D28-F346-B051-A5E16E59638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A53EC-BFC7-465E-8A5F-798B8DEE5F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572500" y="870627"/>
            <a:ext cx="2476496" cy="50292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3000" y="870627"/>
            <a:ext cx="7324929" cy="50292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2429-D212-FE33-67CD-62E956C40EA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532F2-8ABB-432D-B005-43D3FDFCC06F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2700-3CBE-BB6C-D096-97844D10271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509-BA27-D855-E3F7-C123FF07F7C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2C546-61B6-4968-92FE-4DBDFC84851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4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83F6-C3CD-C240-1E2B-1C557D0F68C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58BE-F365-4A3B-A707-A930FD0E78F0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F92FE-4C9A-91CD-DCCC-6E3EE3E6CA9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C0A7A-0B72-F9F8-9C35-27FCC499C2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8F25C-473E-4D6F-BE8E-AA355AC2F7F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1609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709735"/>
            <a:ext cx="8520955" cy="2852735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4589465"/>
            <a:ext cx="8520955" cy="81326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8E70-4DFB-6F40-3C43-C77A073F7C7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83F72-28B7-4283-92A3-0AEF865CE60E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662-87A6-D583-6F7F-537557BC36F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C1B-09F3-ACCB-7FBC-E0348D8C242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26855-4EE3-4AE5-987C-7443B42283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8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3000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50015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7146EA-DFDB-76E6-A825-B9EAB881D26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C5596-9D66-451C-9F0F-05E98098CEF9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11E1F5-0D2C-B8CC-47A1-AEE4FD983C4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B6609E-F7EF-D38E-20BE-4CED1476D07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5FDE-89EB-45A4-B6AE-003EB691C7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44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133270"/>
            <a:ext cx="9905996" cy="8463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3000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50015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50015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1A95115-CEC7-D008-A4CA-8031BDF545E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1AE02-D775-40AE-9548-1F6049EF651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590604-30CB-70FB-B2EB-22ABF52B988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6550A0-EE33-52E7-FE6C-C31DFB17662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D17D7-66AB-436C-8383-AFC6A72EE1F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92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019296" y="1322615"/>
            <a:ext cx="8175174" cy="421276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3BB188-D1E0-173C-62B8-84D69B5ABB9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8354A-FC04-462B-B71F-301F06478D4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97DC4-3435-A419-5694-AD38ED6E74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FA5010-841C-0436-E064-1F49A4BC945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3D2EC-018B-4AD4-A48D-62162164F8E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7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C514C-21FC-F4D4-CC90-192954FB0F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0B2DE-F91C-4F73-ACAC-EF2F97763B0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ECDAD-8260-2135-E2C6-6757CA3DF48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61DB7-CF42-3523-AA15-F86D009B07E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958157-DD4B-4220-84E6-B7876CBAFEC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02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6498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627455" y="987423"/>
            <a:ext cx="542155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62464"/>
            <a:ext cx="3932240" cy="2206520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936B-740C-1340-8826-655A57EE998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28233-186E-4606-862E-8BE57978247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20622-817E-C587-CC85-32C93C26E8C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91EA-E4D0-DD61-273D-71BC9DC39E4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6D09D-11CC-46E2-8190-84CA3EF683C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7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513612" y="987423"/>
            <a:ext cx="5535384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57600"/>
            <a:ext cx="3932240" cy="2211384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5943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C22CA46-FB94-1498-0262-AA3F33CC193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3B6884-4587-4AFE-B85C-F8F5A69B90C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E51212-39B1-5D46-98D5-3BBCE7E8DD3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4229B8E-52F3-9455-5B02-615BEF8B56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249E7D-0C30-4608-98AD-F802550F6B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67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: Shape 7">
            <a:extLst>
              <a:ext uri="{FF2B5EF4-FFF2-40B4-BE49-F238E27FC236}">
                <a16:creationId xmlns:a16="http://schemas.microsoft.com/office/drawing/2014/main" id="{F0414F14-664D-F743-CE22-045C815A31C8}"/>
              </a:ext>
            </a:extLst>
          </p:cNvPr>
          <p:cNvSpPr>
            <a:spLocks/>
          </p:cNvSpPr>
          <p:nvPr/>
        </p:nvSpPr>
        <p:spPr bwMode="auto">
          <a:xfrm>
            <a:off x="9748838" y="4070350"/>
            <a:ext cx="2443162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1027" name="Freeform: Shape 9">
            <a:extLst>
              <a:ext uri="{FF2B5EF4-FFF2-40B4-BE49-F238E27FC236}">
                <a16:creationId xmlns:a16="http://schemas.microsoft.com/office/drawing/2014/main" id="{2527E215-15CF-D6F9-ABDA-7EEFB7257F77}"/>
              </a:ext>
            </a:extLst>
          </p:cNvPr>
          <p:cNvSpPr>
            <a:spLocks/>
          </p:cNvSpPr>
          <p:nvPr/>
        </p:nvSpPr>
        <p:spPr bwMode="auto">
          <a:xfrm rot="10799991">
            <a:off x="0" y="0"/>
            <a:ext cx="2443163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1028" name="Straight Connector 11">
            <a:extLst>
              <a:ext uri="{FF2B5EF4-FFF2-40B4-BE49-F238E27FC236}">
                <a16:creationId xmlns:a16="http://schemas.microsoft.com/office/drawing/2014/main" id="{AE44B8B6-FEA6-CA51-251F-8546F59866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3488" y="6172200"/>
            <a:ext cx="9761537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AF697AC3-89AF-9D6A-259B-5B15439CCB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43000" y="873125"/>
            <a:ext cx="99060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E43D9DC1-F654-F91C-6F17-51B7A4F966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43000" y="2332038"/>
            <a:ext cx="9906000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4E39F3D-1933-E4A9-CD41-90C339FE33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388225" y="6356350"/>
            <a:ext cx="30940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E14D28CA-C62A-4328-BC8F-097B589ED26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6E89A-C28E-75BA-A27B-BF10F12A143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3000" y="6356350"/>
            <a:ext cx="39592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52CADA-A084-AE7D-A573-6D09ACAB89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423525" y="6356350"/>
            <a:ext cx="6254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09F75362-C2C8-4B97-B905-6ED4A456D90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69" r:id="rId10"/>
    <p:sldLayoutId id="2147483670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defRPr lang="en-US" sz="4000" kern="1200">
          <a:solidFill>
            <a:srgbClr val="FFFFFF"/>
          </a:solidFill>
          <a:latin typeface="Walbaum Display"/>
        </a:defRPr>
      </a:lvl1pPr>
      <a:lvl2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2pPr>
      <a:lvl3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3pPr>
      <a:lvl4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4pPr>
      <a:lvl5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9pPr>
    </p:titleStyle>
    <p:bodyStyle>
      <a:lvl1pPr marL="228600" indent="-228600" algn="l" rtl="0" eaLnBrk="0" fontAlgn="base">
        <a:lnSpc>
          <a:spcPct val="12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FFFFFF"/>
          </a:solidFill>
          <a:latin typeface="Walbaum Display"/>
        </a:defRPr>
      </a:lvl1pPr>
      <a:lvl2pPr marL="228600" lvl="1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i="1" kern="1200">
          <a:solidFill>
            <a:srgbClr val="FFFFFF"/>
          </a:solidFill>
          <a:latin typeface="Walbaum Display"/>
        </a:defRPr>
      </a:lvl2pPr>
      <a:lvl3pPr marL="457200" lvl="2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600" kern="1200">
          <a:solidFill>
            <a:srgbClr val="FFFFFF"/>
          </a:solidFill>
          <a:latin typeface="Walbaum Display"/>
        </a:defRPr>
      </a:lvl3pPr>
      <a:lvl4pPr marL="501650" lvl="3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sz="1400" i="1" kern="1200">
          <a:solidFill>
            <a:srgbClr val="FFFFFF"/>
          </a:solidFill>
          <a:latin typeface="Walbaum Display"/>
        </a:defRPr>
      </a:lvl4pPr>
      <a:lvl5pPr marL="730250" lvl="4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FFFFFF"/>
          </a:solidFill>
          <a:latin typeface="Walbaum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E2841-90EC-E610-6AB7-5AC89EE81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2536"/>
            <a:ext cx="5212080" cy="1956841"/>
          </a:xfrm>
        </p:spPr>
        <p:txBody>
          <a:bodyPr anchor="b">
            <a:noAutofit/>
          </a:bodyPr>
          <a:lstStyle/>
          <a:p>
            <a:r>
              <a:rPr lang="en-GB" sz="2200" b="1" dirty="0">
                <a:solidFill>
                  <a:schemeClr val="tx1"/>
                </a:solidFill>
                <a:latin typeface="+mj-lt"/>
              </a:rPr>
              <a:t>Object Detection &amp; Tracking in 4D RADAR </a:t>
            </a:r>
            <a:br>
              <a:rPr lang="en-GB" sz="2200" b="1" dirty="0">
                <a:solidFill>
                  <a:schemeClr val="tx1"/>
                </a:solidFill>
                <a:latin typeface="+mj-lt"/>
              </a:rPr>
            </a:br>
            <a:r>
              <a:rPr lang="en-GB" sz="2200" b="1" dirty="0">
                <a:solidFill>
                  <a:schemeClr val="tx1"/>
                </a:solidFill>
                <a:latin typeface="+mj-lt"/>
              </a:rPr>
              <a:t>for Enhanced Autonomous Vehicle </a:t>
            </a:r>
            <a:br>
              <a:rPr lang="en-GB" sz="2200" b="1" dirty="0">
                <a:solidFill>
                  <a:schemeClr val="tx1"/>
                </a:solidFill>
                <a:latin typeface="+mj-lt"/>
              </a:rPr>
            </a:br>
            <a:r>
              <a:rPr lang="en-GB" sz="2200" b="1" dirty="0">
                <a:solidFill>
                  <a:schemeClr val="tx1"/>
                </a:solidFill>
                <a:latin typeface="+mj-lt"/>
              </a:rPr>
              <a:t>Perception 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41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FB8BF-BAD6-3722-D065-7ADD3409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altLang="en-US" sz="1800" dirty="0">
                <a:solidFill>
                  <a:schemeClr val="tx1"/>
                </a:solidFill>
                <a:latin typeface="Helvetica" pitchFamily="2" charset="0"/>
              </a:rPr>
              <a:t>Presented by Nick Timaskovs</a:t>
            </a:r>
          </a:p>
          <a:p>
            <a:endParaRPr lang="en-GB" sz="2200" dirty="0">
              <a:solidFill>
                <a:schemeClr val="tx1"/>
              </a:solidFill>
            </a:endParaRPr>
          </a:p>
        </p:txBody>
      </p:sp>
      <p:pic>
        <p:nvPicPr>
          <p:cNvPr id="4098" name="Picture 2" descr="How Does a Self-Driving Car See? | NVIDIA Blog">
            <a:extLst>
              <a:ext uri="{FF2B5EF4-FFF2-40B4-BE49-F238E27FC236}">
                <a16:creationId xmlns:a16="http://schemas.microsoft.com/office/drawing/2014/main" id="{F9F2A846-8075-0D4E-742C-3AF54366A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32" r="21750" b="-1"/>
          <a:stretch/>
        </p:blipFill>
        <p:spPr bwMode="auto">
          <a:xfrm>
            <a:off x="6094476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9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0963" y="827688"/>
            <a:ext cx="3553178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Challenges Faced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854691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82914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7154" y="964975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Questions?</a:t>
            </a:r>
          </a:p>
        </p:txBody>
      </p:sp>
      <p:pic>
        <p:nvPicPr>
          <p:cNvPr id="7" name="Content Placeholder 6" descr="A white background with dots and text&#10;&#10;Description automatically generated">
            <a:extLst>
              <a:ext uri="{FF2B5EF4-FFF2-40B4-BE49-F238E27FC236}">
                <a16:creationId xmlns:a16="http://schemas.microsoft.com/office/drawing/2014/main" id="{DCAFE39F-E6E8-F7FA-6021-8F031B37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171" y="1749805"/>
            <a:ext cx="6035672" cy="4526754"/>
          </a:xfrm>
        </p:spPr>
      </p:pic>
    </p:spTree>
    <p:extLst>
      <p:ext uri="{BB962C8B-B14F-4D97-AF65-F5344CB8AC3E}">
        <p14:creationId xmlns:p14="http://schemas.microsoft.com/office/powerpoint/2010/main" val="19340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D8B39B96-A82B-780E-3C1D-95FF8A53B4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algn="r" eaLnBrk="1"/>
            <a:r>
              <a:rPr lang="en-GB" altLang="en-US" dirty="0">
                <a:solidFill>
                  <a:schemeClr val="bg1"/>
                </a:solidFill>
                <a:latin typeface="+mn-lt"/>
              </a:rPr>
              <a:t>Aims &amp; Objectives</a:t>
            </a:r>
          </a:p>
        </p:txBody>
      </p:sp>
      <p:grpSp>
        <p:nvGrpSpPr>
          <p:cNvPr id="821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6" name="Oval 821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18" name="Oval 821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2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4" name="Freeform: Shape 822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5" name="Freeform: Shape 822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6" name="Freeform: Shape 822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7" name="Freeform: Shape 822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822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9" name="Freeform: Shape 822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822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823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823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197" name="Content Placeholder 3">
            <a:extLst>
              <a:ext uri="{FF2B5EF4-FFF2-40B4-BE49-F238E27FC236}">
                <a16:creationId xmlns:a16="http://schemas.microsoft.com/office/drawing/2014/main" id="{8B4E6689-5F0F-63D3-F065-173F5F5D0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4974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D8B39B96-A82B-780E-3C1D-95FF8A53B4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algn="r" eaLnBrk="1"/>
            <a:r>
              <a:rPr lang="en-GB" altLang="en-US" dirty="0">
                <a:solidFill>
                  <a:schemeClr val="bg1"/>
                </a:solidFill>
                <a:latin typeface="+mn-lt"/>
              </a:rPr>
              <a:t>Aims &amp; Objectives</a:t>
            </a:r>
          </a:p>
        </p:txBody>
      </p:sp>
      <p:grpSp>
        <p:nvGrpSpPr>
          <p:cNvPr id="821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6" name="Oval 821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18" name="Oval 821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2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4" name="Freeform: Shape 822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5" name="Freeform: Shape 822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6" name="Freeform: Shape 822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7" name="Freeform: Shape 822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822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9" name="Freeform: Shape 822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822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823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823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197" name="Content Placeholder 3">
            <a:extLst>
              <a:ext uri="{FF2B5EF4-FFF2-40B4-BE49-F238E27FC236}">
                <a16:creationId xmlns:a16="http://schemas.microsoft.com/office/drawing/2014/main" id="{8B4E6689-5F0F-63D3-F065-173F5F5D0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860007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7504686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1281" y="827688"/>
            <a:ext cx="3552860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Challenges in Autonomous Vehicles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73522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97863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>
            <a:extLst>
              <a:ext uri="{FF2B5EF4-FFF2-40B4-BE49-F238E27FC236}">
                <a16:creationId xmlns:a16="http://schemas.microsoft.com/office/drawing/2014/main" id="{3B57BB46-8D09-B91C-EF85-B1425813F8C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 eaLnBrk="1"/>
            <a:r>
              <a:rPr lang="en-GB" altLang="en-US" sz="5200">
                <a:latin typeface="Helvetica" pitchFamily="2" charset="0"/>
              </a:rPr>
              <a:t>Motivation:</a:t>
            </a:r>
            <a:endParaRPr lang="en-GB" altLang="en-US" sz="5200" dirty="0">
              <a:latin typeface="Helvetica" pitchFamily="2" charset="0"/>
            </a:endParaRPr>
          </a:p>
        </p:txBody>
      </p:sp>
      <p:graphicFrame>
        <p:nvGraphicFramePr>
          <p:cNvPr id="9221" name="Content Placeholder 3">
            <a:extLst>
              <a:ext uri="{FF2B5EF4-FFF2-40B4-BE49-F238E27FC236}">
                <a16:creationId xmlns:a16="http://schemas.microsoft.com/office/drawing/2014/main" id="{00B30707-63F3-7B78-4F9E-02CA3F221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756848"/>
              </p:ext>
            </p:extLst>
          </p:nvPr>
        </p:nvGraphicFramePr>
        <p:xfrm>
          <a:off x="836674" y="1690687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A2C6EC-A04E-BEAE-1F93-836F213C72BF}"/>
              </a:ext>
            </a:extLst>
          </p:cNvPr>
          <p:cNvSpPr txBox="1"/>
          <p:nvPr/>
        </p:nvSpPr>
        <p:spPr>
          <a:xfrm>
            <a:off x="3345629" y="808466"/>
            <a:ext cx="549768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/>
              <a:t>Motivations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1BC78-B159-7DB7-CDAF-C7388DFA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0" y="2024024"/>
            <a:ext cx="11139778" cy="2534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2719294" y="696541"/>
            <a:ext cx="67534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500" dirty="0"/>
              <a:t>Architecture of RaTrack</a:t>
            </a:r>
          </a:p>
        </p:txBody>
      </p:sp>
    </p:spTree>
    <p:extLst>
      <p:ext uri="{BB962C8B-B14F-4D97-AF65-F5344CB8AC3E}">
        <p14:creationId xmlns:p14="http://schemas.microsoft.com/office/powerpoint/2010/main" val="25119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1371598" y="319314"/>
            <a:ext cx="9477377" cy="103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Results</a:t>
            </a:r>
          </a:p>
        </p:txBody>
      </p:sp>
      <p:pic>
        <p:nvPicPr>
          <p:cNvPr id="16" name="Picture 15" descr="A graph of loss metrics&#10;&#10;Description automatically generated">
            <a:extLst>
              <a:ext uri="{FF2B5EF4-FFF2-40B4-BE49-F238E27FC236}">
                <a16:creationId xmlns:a16="http://schemas.microsoft.com/office/drawing/2014/main" id="{7FFB27D7-E470-AD1B-F5ED-A427891F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50" y="2469529"/>
            <a:ext cx="5400040" cy="3494405"/>
          </a:xfrm>
          <a:prstGeom prst="rect">
            <a:avLst/>
          </a:prstGeom>
        </p:spPr>
      </p:pic>
      <p:pic>
        <p:nvPicPr>
          <p:cNvPr id="17" name="Picture 16" descr="A graph with a line and numbers&#10;&#10;Description automatically generated">
            <a:extLst>
              <a:ext uri="{FF2B5EF4-FFF2-40B4-BE49-F238E27FC236}">
                <a16:creationId xmlns:a16="http://schemas.microsoft.com/office/drawing/2014/main" id="{720C561F-3EE1-AB4D-449A-38EE6F9BF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12" y="2469529"/>
            <a:ext cx="5400040" cy="349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1371598" y="319314"/>
            <a:ext cx="9477377" cy="103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Evaluation Results on 8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5A871-E225-496E-EB85-477B93B9FE20}"/>
              </a:ext>
            </a:extLst>
          </p:cNvPr>
          <p:cNvSpPr txBox="1"/>
          <p:nvPr/>
        </p:nvSpPr>
        <p:spPr>
          <a:xfrm>
            <a:off x="533065" y="4992832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</a:rPr>
              <a:t>Run 1: pretrain_epochs = 2</a:t>
            </a:r>
          </a:p>
          <a:p>
            <a:pPr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</a:rPr>
              <a:t>Run 2: pretrain_epochs =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35C04-7654-8281-788F-0842DF85DDD7}"/>
              </a:ext>
            </a:extLst>
          </p:cNvPr>
          <p:cNvSpPr txBox="1"/>
          <p:nvPr/>
        </p:nvSpPr>
        <p:spPr>
          <a:xfrm>
            <a:off x="2568257" y="2492772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578CC-9CDA-F297-7FF0-63D0C96131DA}"/>
              </a:ext>
            </a:extLst>
          </p:cNvPr>
          <p:cNvSpPr txBox="1"/>
          <p:nvPr/>
        </p:nvSpPr>
        <p:spPr>
          <a:xfrm>
            <a:off x="8454692" y="2492772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Scene Flow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59FF614-8BB0-68AB-768F-515CF1E65A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87581"/>
              </p:ext>
            </p:extLst>
          </p:nvPr>
        </p:nvGraphicFramePr>
        <p:xfrm>
          <a:off x="615314" y="3137617"/>
          <a:ext cx="5480686" cy="1140716"/>
        </p:xfrm>
        <a:graphic>
          <a:graphicData uri="http://schemas.openxmlformats.org/drawingml/2006/table">
            <a:tbl>
              <a:tblPr firstRow="1" firstCol="1" bandRow="1"/>
              <a:tblGrid>
                <a:gridCol w="1369849">
                  <a:extLst>
                    <a:ext uri="{9D8B030D-6E8A-4147-A177-3AD203B41FA5}">
                      <a16:colId xmlns:a16="http://schemas.microsoft.com/office/drawing/2014/main" val="1994176752"/>
                    </a:ext>
                  </a:extLst>
                </a:gridCol>
                <a:gridCol w="1369849">
                  <a:extLst>
                    <a:ext uri="{9D8B030D-6E8A-4147-A177-3AD203B41FA5}">
                      <a16:colId xmlns:a16="http://schemas.microsoft.com/office/drawing/2014/main" val="2253103483"/>
                    </a:ext>
                  </a:extLst>
                </a:gridCol>
                <a:gridCol w="1370494">
                  <a:extLst>
                    <a:ext uri="{9D8B030D-6E8A-4147-A177-3AD203B41FA5}">
                      <a16:colId xmlns:a16="http://schemas.microsoft.com/office/drawing/2014/main" val="1225046586"/>
                    </a:ext>
                  </a:extLst>
                </a:gridCol>
                <a:gridCol w="1370494">
                  <a:extLst>
                    <a:ext uri="{9D8B030D-6E8A-4147-A177-3AD203B41FA5}">
                      <a16:colId xmlns:a16="http://schemas.microsoft.com/office/drawing/2014/main" val="2116717611"/>
                    </a:ext>
                  </a:extLst>
                </a:gridCol>
              </a:tblGrid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GB" sz="1200" dirty="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1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2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Better Run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929962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0.915624</a:t>
                      </a:r>
                      <a:endParaRPr lang="en-GB" sz="1200" dirty="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0.929237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2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378721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MIoU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0.588501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0.610672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2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42577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0.869579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0.884062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2</a:t>
                      </a:r>
                      <a:endParaRPr lang="en-GB" sz="1200" dirty="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6003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763A3A0-E349-4CF3-172E-66E9809F2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752909"/>
              </p:ext>
            </p:extLst>
          </p:nvPr>
        </p:nvGraphicFramePr>
        <p:xfrm>
          <a:off x="6416375" y="3137617"/>
          <a:ext cx="5480686" cy="1140716"/>
        </p:xfrm>
        <a:graphic>
          <a:graphicData uri="http://schemas.openxmlformats.org/drawingml/2006/table">
            <a:tbl>
              <a:tblPr firstRow="1" firstCol="1" bandRow="1"/>
              <a:tblGrid>
                <a:gridCol w="1369849">
                  <a:extLst>
                    <a:ext uri="{9D8B030D-6E8A-4147-A177-3AD203B41FA5}">
                      <a16:colId xmlns:a16="http://schemas.microsoft.com/office/drawing/2014/main" val="3620294513"/>
                    </a:ext>
                  </a:extLst>
                </a:gridCol>
                <a:gridCol w="1369849">
                  <a:extLst>
                    <a:ext uri="{9D8B030D-6E8A-4147-A177-3AD203B41FA5}">
                      <a16:colId xmlns:a16="http://schemas.microsoft.com/office/drawing/2014/main" val="85935891"/>
                    </a:ext>
                  </a:extLst>
                </a:gridCol>
                <a:gridCol w="1370494">
                  <a:extLst>
                    <a:ext uri="{9D8B030D-6E8A-4147-A177-3AD203B41FA5}">
                      <a16:colId xmlns:a16="http://schemas.microsoft.com/office/drawing/2014/main" val="2983587253"/>
                    </a:ext>
                  </a:extLst>
                </a:gridCol>
                <a:gridCol w="1370494">
                  <a:extLst>
                    <a:ext uri="{9D8B030D-6E8A-4147-A177-3AD203B41FA5}">
                      <a16:colId xmlns:a16="http://schemas.microsoft.com/office/drawing/2014/main" val="1240024888"/>
                    </a:ext>
                  </a:extLst>
                </a:gridCol>
              </a:tblGrid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 dirty="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GB" sz="1200" dirty="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1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2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Better Run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627872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RNE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0.126901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0.274913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1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698486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SAS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0.996817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0.988114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1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352187"/>
                  </a:ext>
                </a:extLst>
              </a:tr>
              <a:tr h="28517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EPE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0.299801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0.648234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Run 1</a:t>
                      </a:r>
                      <a:endParaRPr lang="en-GB" sz="1200" dirty="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74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8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1371598" y="319314"/>
            <a:ext cx="9477377" cy="1030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8 vs 10 epochs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15A871-E225-496E-EB85-477B93B9FE20}"/>
              </a:ext>
            </a:extLst>
          </p:cNvPr>
          <p:cNvSpPr txBox="1"/>
          <p:nvPr/>
        </p:nvSpPr>
        <p:spPr>
          <a:xfrm>
            <a:off x="533065" y="4992832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</a:rPr>
              <a:t>10 Epochs: pretrain_epochs = 2</a:t>
            </a:r>
          </a:p>
          <a:p>
            <a:pPr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+mn-lt"/>
              </a:rPr>
              <a:t>8 Epochs: pretrain_epochs = 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35C04-7654-8281-788F-0842DF85DDD7}"/>
              </a:ext>
            </a:extLst>
          </p:cNvPr>
          <p:cNvSpPr txBox="1"/>
          <p:nvPr/>
        </p:nvSpPr>
        <p:spPr>
          <a:xfrm>
            <a:off x="2568257" y="2492772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6578CC-9CDA-F297-7FF0-63D0C96131DA}"/>
              </a:ext>
            </a:extLst>
          </p:cNvPr>
          <p:cNvSpPr txBox="1"/>
          <p:nvPr/>
        </p:nvSpPr>
        <p:spPr>
          <a:xfrm>
            <a:off x="8454692" y="2492772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Scene Flow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EDAD853-35DA-E39A-9507-618E3F1D0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106265"/>
              </p:ext>
            </p:extLst>
          </p:nvPr>
        </p:nvGraphicFramePr>
        <p:xfrm>
          <a:off x="488552" y="3177204"/>
          <a:ext cx="5490844" cy="1039528"/>
        </p:xfrm>
        <a:graphic>
          <a:graphicData uri="http://schemas.openxmlformats.org/drawingml/2006/table">
            <a:tbl>
              <a:tblPr firstRow="1" firstCol="1" bandRow="1"/>
              <a:tblGrid>
                <a:gridCol w="1372388">
                  <a:extLst>
                    <a:ext uri="{9D8B030D-6E8A-4147-A177-3AD203B41FA5}">
                      <a16:colId xmlns:a16="http://schemas.microsoft.com/office/drawing/2014/main" val="3029167949"/>
                    </a:ext>
                  </a:extLst>
                </a:gridCol>
                <a:gridCol w="1372388">
                  <a:extLst>
                    <a:ext uri="{9D8B030D-6E8A-4147-A177-3AD203B41FA5}">
                      <a16:colId xmlns:a16="http://schemas.microsoft.com/office/drawing/2014/main" val="1220146922"/>
                    </a:ext>
                  </a:extLst>
                </a:gridCol>
                <a:gridCol w="1373034">
                  <a:extLst>
                    <a:ext uri="{9D8B030D-6E8A-4147-A177-3AD203B41FA5}">
                      <a16:colId xmlns:a16="http://schemas.microsoft.com/office/drawing/2014/main" val="1569166909"/>
                    </a:ext>
                  </a:extLst>
                </a:gridCol>
                <a:gridCol w="1373034">
                  <a:extLst>
                    <a:ext uri="{9D8B030D-6E8A-4147-A177-3AD203B41FA5}">
                      <a16:colId xmlns:a16="http://schemas.microsoft.com/office/drawing/2014/main" val="3840503467"/>
                    </a:ext>
                  </a:extLst>
                </a:gridCol>
              </a:tblGrid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 Epoch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 Epoch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Better Model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39699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0.902215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0.929237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8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7400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MIoU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0.569491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0.610672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8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575802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Sensitivity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0.849747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0.884062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8</a:t>
                      </a:r>
                      <a:endParaRPr lang="en-GB" sz="1200" dirty="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96779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E63EDF1-8AE9-32F2-E1C2-0388224EB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24601"/>
              </p:ext>
            </p:extLst>
          </p:nvPr>
        </p:nvGraphicFramePr>
        <p:xfrm>
          <a:off x="6453662" y="3186425"/>
          <a:ext cx="5490844" cy="1039528"/>
        </p:xfrm>
        <a:graphic>
          <a:graphicData uri="http://schemas.openxmlformats.org/drawingml/2006/table">
            <a:tbl>
              <a:tblPr firstRow="1" firstCol="1" bandRow="1"/>
              <a:tblGrid>
                <a:gridCol w="1372388">
                  <a:extLst>
                    <a:ext uri="{9D8B030D-6E8A-4147-A177-3AD203B41FA5}">
                      <a16:colId xmlns:a16="http://schemas.microsoft.com/office/drawing/2014/main" val="1442398932"/>
                    </a:ext>
                  </a:extLst>
                </a:gridCol>
                <a:gridCol w="1372388">
                  <a:extLst>
                    <a:ext uri="{9D8B030D-6E8A-4147-A177-3AD203B41FA5}">
                      <a16:colId xmlns:a16="http://schemas.microsoft.com/office/drawing/2014/main" val="3258445703"/>
                    </a:ext>
                  </a:extLst>
                </a:gridCol>
                <a:gridCol w="1373034">
                  <a:extLst>
                    <a:ext uri="{9D8B030D-6E8A-4147-A177-3AD203B41FA5}">
                      <a16:colId xmlns:a16="http://schemas.microsoft.com/office/drawing/2014/main" val="1532750228"/>
                    </a:ext>
                  </a:extLst>
                </a:gridCol>
                <a:gridCol w="1373034">
                  <a:extLst>
                    <a:ext uri="{9D8B030D-6E8A-4147-A177-3AD203B41FA5}">
                      <a16:colId xmlns:a16="http://schemas.microsoft.com/office/drawing/2014/main" val="2360019310"/>
                    </a:ext>
                  </a:extLst>
                </a:gridCol>
              </a:tblGrid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 Epoch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 Epoch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Better Model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2523862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RNE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0.115484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0.274913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10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078266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SAS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0.997415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0.988114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DEEAF6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10</a:t>
                      </a:r>
                      <a:endParaRPr lang="en-GB" sz="1200">
                        <a:effectLst/>
                        <a:highlight>
                          <a:srgbClr val="DEEAF6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353875"/>
                  </a:ext>
                </a:extLst>
              </a:tr>
              <a:tr h="2598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b="1">
                          <a:solidFill>
                            <a:srgbClr val="FFFFFF"/>
                          </a:solidFill>
                          <a:effectLst/>
                          <a:highlight>
                            <a:srgbClr val="5B9BD5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EPE</a:t>
                      </a:r>
                      <a:endParaRPr lang="en-GB" sz="1200">
                        <a:effectLst/>
                        <a:highlight>
                          <a:srgbClr val="5B9BD5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0.272903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0.648234</a:t>
                      </a:r>
                      <a:endParaRPr lang="en-GB" sz="120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80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highlight>
                            <a:srgbClr val="BDD6EE"/>
                          </a:highlight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Epoch 10</a:t>
                      </a:r>
                      <a:endParaRPr lang="en-GB" sz="1200" dirty="0">
                        <a:effectLst/>
                        <a:highlight>
                          <a:srgbClr val="BDD6EE"/>
                        </a:highlight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789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9271511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347</Words>
  <Application>Microsoft Office PowerPoint</Application>
  <PresentationFormat>Widescreen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Helvetica</vt:lpstr>
      <vt:lpstr>Times New Roman</vt:lpstr>
      <vt:lpstr>Walbaum Display</vt:lpstr>
      <vt:lpstr>RegattaVTI</vt:lpstr>
      <vt:lpstr>Object Detection &amp; Tracking in 4D RADAR  for Enhanced Autonomous Vehicle  Perception </vt:lpstr>
      <vt:lpstr>Aims &amp; Objectives</vt:lpstr>
      <vt:lpstr>Aims &amp; Objectives</vt:lpstr>
      <vt:lpstr>Challenges in Autonomous Vehicles</vt:lpstr>
      <vt:lpstr>Motivation:</vt:lpstr>
      <vt:lpstr>PowerPoint Presentation</vt:lpstr>
      <vt:lpstr>PowerPoint Presentation</vt:lpstr>
      <vt:lpstr>PowerPoint Presentation</vt:lpstr>
      <vt:lpstr>PowerPoint Presentation</vt:lpstr>
      <vt:lpstr>Challenges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DETECTION, TRACKING &amp; CLASSIFICATION IN 4D IMAGING RADAR  in partnership with Provizio</dc:title>
  <dc:creator>Nick Timaskovs</dc:creator>
  <cp:lastModifiedBy>Nick</cp:lastModifiedBy>
  <cp:revision>139</cp:revision>
  <dcterms:created xsi:type="dcterms:W3CDTF">2023-10-06T17:39:04Z</dcterms:created>
  <dcterms:modified xsi:type="dcterms:W3CDTF">2024-05-13T14:11:53Z</dcterms:modified>
</cp:coreProperties>
</file>